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2"/>
  </p:notesMasterIdLst>
  <p:handoutMasterIdLst>
    <p:handoutMasterId r:id="rId43"/>
  </p:handoutMasterIdLst>
  <p:sldIdLst>
    <p:sldId id="316" r:id="rId2"/>
    <p:sldId id="616" r:id="rId3"/>
    <p:sldId id="366" r:id="rId4"/>
    <p:sldId id="367" r:id="rId5"/>
    <p:sldId id="588" r:id="rId6"/>
    <p:sldId id="306" r:id="rId7"/>
    <p:sldId id="438" r:id="rId8"/>
    <p:sldId id="581" r:id="rId9"/>
    <p:sldId id="598" r:id="rId10"/>
    <p:sldId id="617" r:id="rId11"/>
    <p:sldId id="614" r:id="rId12"/>
    <p:sldId id="584" r:id="rId13"/>
    <p:sldId id="592" r:id="rId14"/>
    <p:sldId id="591" r:id="rId15"/>
    <p:sldId id="583" r:id="rId16"/>
    <p:sldId id="593" r:id="rId17"/>
    <p:sldId id="546" r:id="rId18"/>
    <p:sldId id="595" r:id="rId19"/>
    <p:sldId id="596" r:id="rId20"/>
    <p:sldId id="562" r:id="rId21"/>
    <p:sldId id="597" r:id="rId22"/>
    <p:sldId id="620" r:id="rId23"/>
    <p:sldId id="618" r:id="rId24"/>
    <p:sldId id="619" r:id="rId25"/>
    <p:sldId id="369" r:id="rId26"/>
    <p:sldId id="621" r:id="rId27"/>
    <p:sldId id="613" r:id="rId28"/>
    <p:sldId id="622" r:id="rId29"/>
    <p:sldId id="594" r:id="rId30"/>
    <p:sldId id="615" r:id="rId31"/>
    <p:sldId id="604" r:id="rId32"/>
    <p:sldId id="605" r:id="rId33"/>
    <p:sldId id="606" r:id="rId34"/>
    <p:sldId id="607" r:id="rId35"/>
    <p:sldId id="608" r:id="rId36"/>
    <p:sldId id="609" r:id="rId37"/>
    <p:sldId id="610" r:id="rId38"/>
    <p:sldId id="611" r:id="rId39"/>
    <p:sldId id="549" r:id="rId40"/>
    <p:sldId id="599"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4AA5883-501E-4F60-B99B-600FB97DA486}">
          <p14:sldIdLst>
            <p14:sldId id="316"/>
            <p14:sldId id="616"/>
            <p14:sldId id="366"/>
            <p14:sldId id="367"/>
            <p14:sldId id="588"/>
            <p14:sldId id="306"/>
            <p14:sldId id="438"/>
            <p14:sldId id="581"/>
            <p14:sldId id="598"/>
            <p14:sldId id="617"/>
            <p14:sldId id="614"/>
            <p14:sldId id="584"/>
            <p14:sldId id="592"/>
            <p14:sldId id="591"/>
            <p14:sldId id="583"/>
            <p14:sldId id="593"/>
            <p14:sldId id="546"/>
            <p14:sldId id="595"/>
            <p14:sldId id="596"/>
            <p14:sldId id="562"/>
            <p14:sldId id="597"/>
            <p14:sldId id="620"/>
            <p14:sldId id="618"/>
            <p14:sldId id="619"/>
            <p14:sldId id="369"/>
            <p14:sldId id="621"/>
            <p14:sldId id="613"/>
            <p14:sldId id="622"/>
            <p14:sldId id="594"/>
            <p14:sldId id="615"/>
            <p14:sldId id="604"/>
            <p14:sldId id="605"/>
            <p14:sldId id="606"/>
            <p14:sldId id="607"/>
            <p14:sldId id="608"/>
            <p14:sldId id="609"/>
            <p14:sldId id="610"/>
            <p14:sldId id="611"/>
            <p14:sldId id="549"/>
            <p14:sldId id="5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wu1UR83DfYsNdvqGp0ubfZ1MI7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9B304-8475-B493-8A2E-417E8374DBAA}" name="McDaid, Kelsey G." initials="MK" userId="S::kmcdaid@ufl.edu::a2ddaf15-da44-4348-a8d2-2f546bd221ee" providerId="AD"/>
  <p188:author id="{EB804C45-3DD2-0554-45B9-FA0D9300668E}" name="Qiao, Xiaohui" initials="QX" userId="S::xiaohui.qiao@ufl.edu::036f68c9-b0cc-40ae-af18-b1e6d54ecaf9" providerId="AD"/>
  <p188:author id="{3229FDE5-EF99-CAB3-20D2-66E4EC0CEEC4}" name="Court,Christa" initials="CC" userId="S::ccourt@ufl.edu::e4970964-5041-46d6-9ec3-d29b20d0b2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65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D3097F-BB94-44BE-9A6D-DDF630E842B6}">
  <a:tblStyle styleId="{A4D3097F-BB94-44BE-9A6D-DDF630E842B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03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8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82"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81" Type="http://customschemas.google.com/relationships/presentationmetadata" Target="metadata"/><Relationship Id="rId86"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470D1-61A7-4A8B-8822-63FFA76C68B5}"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EF04288E-AFEE-42F3-BBA9-23B4301ABBFA}">
      <dgm:prSet phldrT="[Text]" custT="1"/>
      <dgm:spPr/>
      <dgm:t>
        <a:bodyPr/>
        <a:lstStyle/>
        <a:p>
          <a:r>
            <a:rPr lang="en-US" sz="2000" b="1" dirty="0">
              <a:latin typeface="Helvetica" panose="020B0604020202020204" pitchFamily="34" charset="0"/>
              <a:cs typeface="Helvetica" panose="020B0604020202020204" pitchFamily="34" charset="0"/>
            </a:rPr>
            <a:t>Damage</a:t>
          </a:r>
        </a:p>
      </dgm:t>
    </dgm:pt>
    <dgm:pt modelId="{530F899A-02CD-47A2-88D6-AB7D9A856868}" type="parTrans" cxnId="{5175F02C-74A8-4E4E-84F6-600D5C4F7865}">
      <dgm:prSet/>
      <dgm:spPr/>
      <dgm:t>
        <a:bodyPr/>
        <a:lstStyle/>
        <a:p>
          <a:endParaRPr lang="en-US" sz="1200">
            <a:latin typeface="Helvetica" panose="020B0604020202020204" pitchFamily="34" charset="0"/>
            <a:cs typeface="Helvetica" panose="020B0604020202020204" pitchFamily="34" charset="0"/>
          </a:endParaRPr>
        </a:p>
      </dgm:t>
    </dgm:pt>
    <dgm:pt modelId="{111FE589-F52D-4FCC-B45D-5C81B322A7F1}" type="sibTrans" cxnId="{5175F02C-74A8-4E4E-84F6-600D5C4F7865}">
      <dgm:prSet/>
      <dgm:spPr/>
      <dgm:t>
        <a:bodyPr/>
        <a:lstStyle/>
        <a:p>
          <a:endParaRPr lang="en-US" sz="1200">
            <a:latin typeface="Helvetica" panose="020B0604020202020204" pitchFamily="34" charset="0"/>
            <a:cs typeface="Helvetica" panose="020B0604020202020204" pitchFamily="34" charset="0"/>
          </a:endParaRPr>
        </a:p>
      </dgm:t>
    </dgm:pt>
    <dgm:pt modelId="{235E2572-123F-4E6F-B1D1-15D3EB777B35}">
      <dgm:prSet phldrT="[Text]" custT="1"/>
      <dgm:spPr/>
      <dgm:t>
        <a:bodyPr/>
        <a:lstStyle/>
        <a:p>
          <a:pPr>
            <a:buClrTx/>
            <a:buSzTx/>
            <a:buFontTx/>
            <a:buNone/>
          </a:pPr>
          <a:r>
            <a:rPr lang="en-US" altLang="zh-CN" sz="2000" b="0" dirty="0">
              <a:latin typeface="Helvetica" panose="020B0604020202020204" pitchFamily="34" charset="0"/>
              <a:cs typeface="Helvetica" panose="020B0604020202020204" pitchFamily="34" charset="0"/>
            </a:rPr>
            <a:t>The r</a:t>
          </a:r>
          <a:r>
            <a:rPr lang="en-US" sz="2000" b="0" dirty="0">
              <a:latin typeface="Helvetica" panose="020B0604020202020204" pitchFamily="34" charset="0"/>
              <a:cs typeface="Helvetica" panose="020B0604020202020204" pitchFamily="34" charset="0"/>
            </a:rPr>
            <a:t>eplacement or repair cost of total</a:t>
          </a:r>
          <a:r>
            <a:rPr lang="en-US" altLang="zh-CN" sz="2000" b="0" dirty="0">
              <a:latin typeface="Helvetica" panose="020B0604020202020204" pitchFamily="34" charset="0"/>
              <a:cs typeface="Helvetica" panose="020B0604020202020204" pitchFamily="34" charset="0"/>
            </a:rPr>
            <a:t>l</a:t>
          </a:r>
          <a:r>
            <a:rPr lang="en-US" sz="2000" b="0" dirty="0">
              <a:latin typeface="Helvetica" panose="020B0604020202020204" pitchFamily="34" charset="0"/>
              <a:cs typeface="Helvetica" panose="020B0604020202020204" pitchFamily="34" charset="0"/>
            </a:rPr>
            <a:t>y or partially destroyed physical assets and stocks</a:t>
          </a:r>
          <a:r>
            <a:rPr lang="en-US" altLang="zh-CN" sz="2000" b="0" dirty="0">
              <a:latin typeface="Helvetica" panose="020B0604020202020204" pitchFamily="34" charset="0"/>
              <a:cs typeface="Helvetica" panose="020B0604020202020204" pitchFamily="34" charset="0"/>
            </a:rPr>
            <a:t>.</a:t>
          </a:r>
          <a:endParaRPr lang="en-US" sz="2000" dirty="0">
            <a:latin typeface="Helvetica" panose="020B0604020202020204" pitchFamily="34" charset="0"/>
            <a:cs typeface="Helvetica" panose="020B0604020202020204" pitchFamily="34" charset="0"/>
          </a:endParaRPr>
        </a:p>
      </dgm:t>
    </dgm:pt>
    <dgm:pt modelId="{1A35922C-3C9E-41D4-A876-9D6DA54A1E1E}" type="parTrans" cxnId="{6E23C049-30A3-42DE-8BD4-FEA41E09104D}">
      <dgm:prSet/>
      <dgm:spPr/>
      <dgm:t>
        <a:bodyPr/>
        <a:lstStyle/>
        <a:p>
          <a:endParaRPr lang="en-US" sz="1200">
            <a:latin typeface="Helvetica" panose="020B0604020202020204" pitchFamily="34" charset="0"/>
            <a:cs typeface="Helvetica" panose="020B0604020202020204" pitchFamily="34" charset="0"/>
          </a:endParaRPr>
        </a:p>
      </dgm:t>
    </dgm:pt>
    <dgm:pt modelId="{27E0B582-9611-4B5F-A7CA-95FD238EDE1B}" type="sibTrans" cxnId="{6E23C049-30A3-42DE-8BD4-FEA41E09104D}">
      <dgm:prSet/>
      <dgm:spPr/>
      <dgm:t>
        <a:bodyPr/>
        <a:lstStyle/>
        <a:p>
          <a:endParaRPr lang="en-US" sz="1200">
            <a:latin typeface="Helvetica" panose="020B0604020202020204" pitchFamily="34" charset="0"/>
            <a:cs typeface="Helvetica" panose="020B0604020202020204" pitchFamily="34" charset="0"/>
          </a:endParaRPr>
        </a:p>
      </dgm:t>
    </dgm:pt>
    <dgm:pt modelId="{02123D77-897A-4607-9003-9BEBF7F095FD}">
      <dgm:prSet phldrT="[Text]" custT="1"/>
      <dgm:spPr/>
      <dgm:t>
        <a:bodyPr/>
        <a:lstStyle/>
        <a:p>
          <a:r>
            <a:rPr lang="en-US" sz="2000" b="1" dirty="0">
              <a:latin typeface="Helvetica" panose="020B0604020202020204" pitchFamily="34" charset="0"/>
              <a:cs typeface="Helvetica" panose="020B0604020202020204" pitchFamily="34" charset="0"/>
            </a:rPr>
            <a:t>Loss</a:t>
          </a:r>
        </a:p>
      </dgm:t>
    </dgm:pt>
    <dgm:pt modelId="{7B83A8FB-47EA-4B4F-BF4F-EEACE05871B6}" type="parTrans" cxnId="{BF3A7A60-8717-4C98-BEAC-F3FB39979BC2}">
      <dgm:prSet/>
      <dgm:spPr/>
      <dgm:t>
        <a:bodyPr/>
        <a:lstStyle/>
        <a:p>
          <a:endParaRPr lang="en-US" sz="1200">
            <a:latin typeface="Helvetica" panose="020B0604020202020204" pitchFamily="34" charset="0"/>
            <a:cs typeface="Helvetica" panose="020B0604020202020204" pitchFamily="34" charset="0"/>
          </a:endParaRPr>
        </a:p>
      </dgm:t>
    </dgm:pt>
    <dgm:pt modelId="{4862AB55-D7AB-4947-AD11-D161E963E867}" type="sibTrans" cxnId="{BF3A7A60-8717-4C98-BEAC-F3FB39979BC2}">
      <dgm:prSet/>
      <dgm:spPr/>
      <dgm:t>
        <a:bodyPr/>
        <a:lstStyle/>
        <a:p>
          <a:endParaRPr lang="en-US" sz="1200">
            <a:latin typeface="Helvetica" panose="020B0604020202020204" pitchFamily="34" charset="0"/>
            <a:cs typeface="Helvetica" panose="020B0604020202020204" pitchFamily="34" charset="0"/>
          </a:endParaRPr>
        </a:p>
      </dgm:t>
    </dgm:pt>
    <dgm:pt modelId="{33B7A01C-B2F4-450E-89B3-B0DDC3D3D960}">
      <dgm:prSet phldrT="[Text]" custT="1"/>
      <dgm:spPr/>
      <dgm:t>
        <a:bodyPr/>
        <a:lstStyle/>
        <a:p>
          <a:pPr>
            <a:buClrTx/>
            <a:buSzTx/>
            <a:buFontTx/>
            <a:buNone/>
          </a:pPr>
          <a:r>
            <a:rPr lang="en-US" altLang="zh-CN" sz="2000" b="0" dirty="0">
              <a:latin typeface="Helvetica" panose="020B0604020202020204" pitchFamily="34" charset="0"/>
              <a:cs typeface="Helvetica" panose="020B0604020202020204" pitchFamily="34" charset="0"/>
            </a:rPr>
            <a:t>C</a:t>
          </a:r>
          <a:r>
            <a:rPr lang="en-US" sz="2000" b="0" dirty="0">
              <a:latin typeface="Helvetica" panose="020B0604020202020204" pitchFamily="34" charset="0"/>
              <a:cs typeface="Helvetica" panose="020B0604020202020204" pitchFamily="34" charset="0"/>
            </a:rPr>
            <a:t>hanges </a:t>
          </a:r>
          <a:r>
            <a:rPr lang="en-US" altLang="zh-CN" sz="2000" b="0" dirty="0">
              <a:latin typeface="Helvetica" panose="020B0604020202020204" pitchFamily="34" charset="0"/>
              <a:cs typeface="Helvetica" panose="020B0604020202020204" pitchFamily="34" charset="0"/>
            </a:rPr>
            <a:t>to</a:t>
          </a:r>
          <a:r>
            <a:rPr lang="en-US" sz="2000" b="0" dirty="0">
              <a:latin typeface="Helvetica" panose="020B0604020202020204" pitchFamily="34" charset="0"/>
              <a:cs typeface="Helvetica" panose="020B0604020202020204" pitchFamily="34" charset="0"/>
            </a:rPr>
            <a:t> economic flows </a:t>
          </a:r>
          <a:r>
            <a:rPr lang="en-US" altLang="zh-CN" sz="2000" b="0" dirty="0">
              <a:latin typeface="Helvetica" panose="020B0604020202020204" pitchFamily="34" charset="0"/>
              <a:cs typeface="Helvetica" panose="020B0604020202020204" pitchFamily="34" charset="0"/>
            </a:rPr>
            <a:t>due</a:t>
          </a:r>
          <a:r>
            <a:rPr lang="zh-CN" altLang="en-US" sz="2000" b="0" dirty="0">
              <a:latin typeface="Helvetica" panose="020B0604020202020204" pitchFamily="34" charset="0"/>
              <a:cs typeface="Helvetica" panose="020B0604020202020204" pitchFamily="34" charset="0"/>
            </a:rPr>
            <a:t> </a:t>
          </a:r>
          <a:r>
            <a:rPr lang="en-US" altLang="zh-CN" sz="2000" b="0" dirty="0">
              <a:latin typeface="Helvetica" panose="020B0604020202020204" pitchFamily="34" charset="0"/>
              <a:cs typeface="Helvetica" panose="020B0604020202020204" pitchFamily="34" charset="0"/>
            </a:rPr>
            <a:t>to</a:t>
          </a:r>
          <a:r>
            <a:rPr lang="zh-CN" altLang="en-US" sz="2000" b="0" dirty="0">
              <a:latin typeface="Helvetica" panose="020B0604020202020204" pitchFamily="34" charset="0"/>
              <a:cs typeface="Helvetica" panose="020B0604020202020204" pitchFamily="34" charset="0"/>
            </a:rPr>
            <a:t> </a:t>
          </a:r>
          <a:r>
            <a:rPr lang="en-US" altLang="zh-CN" sz="2000" b="0" dirty="0">
              <a:latin typeface="Helvetica" panose="020B0604020202020204" pitchFamily="34" charset="0"/>
              <a:cs typeface="Helvetica" panose="020B0604020202020204" pitchFamily="34" charset="0"/>
            </a:rPr>
            <a:t>a</a:t>
          </a:r>
          <a:r>
            <a:rPr lang="zh-CN" altLang="en-US" sz="2000" b="0" dirty="0">
              <a:latin typeface="Helvetica" panose="020B0604020202020204" pitchFamily="34" charset="0"/>
              <a:cs typeface="Helvetica" panose="020B0604020202020204" pitchFamily="34" charset="0"/>
            </a:rPr>
            <a:t> </a:t>
          </a:r>
          <a:r>
            <a:rPr lang="en-US" altLang="zh-CN" sz="2000" b="0" dirty="0">
              <a:latin typeface="Helvetica" panose="020B0604020202020204" pitchFamily="34" charset="0"/>
              <a:cs typeface="Helvetica" panose="020B0604020202020204" pitchFamily="34" charset="0"/>
            </a:rPr>
            <a:t>disaster</a:t>
          </a:r>
          <a:endParaRPr lang="en-US" sz="2000" dirty="0">
            <a:latin typeface="Helvetica" panose="020B0604020202020204" pitchFamily="34" charset="0"/>
            <a:cs typeface="Helvetica" panose="020B0604020202020204" pitchFamily="34" charset="0"/>
          </a:endParaRPr>
        </a:p>
      </dgm:t>
    </dgm:pt>
    <dgm:pt modelId="{8D4E0920-A5C3-413D-9742-5A94BBBB35E5}" type="parTrans" cxnId="{1935102C-4107-4ED7-B70A-E57BE8FD37FE}">
      <dgm:prSet/>
      <dgm:spPr/>
      <dgm:t>
        <a:bodyPr/>
        <a:lstStyle/>
        <a:p>
          <a:endParaRPr lang="en-US" sz="1200">
            <a:latin typeface="Helvetica" panose="020B0604020202020204" pitchFamily="34" charset="0"/>
            <a:cs typeface="Helvetica" panose="020B0604020202020204" pitchFamily="34" charset="0"/>
          </a:endParaRPr>
        </a:p>
      </dgm:t>
    </dgm:pt>
    <dgm:pt modelId="{85DDB19A-1C1B-4C9F-90E2-388B87531C33}" type="sibTrans" cxnId="{1935102C-4107-4ED7-B70A-E57BE8FD37FE}">
      <dgm:prSet/>
      <dgm:spPr/>
      <dgm:t>
        <a:bodyPr/>
        <a:lstStyle/>
        <a:p>
          <a:endParaRPr lang="en-US" sz="1200">
            <a:latin typeface="Helvetica" panose="020B0604020202020204" pitchFamily="34" charset="0"/>
            <a:cs typeface="Helvetica" panose="020B0604020202020204" pitchFamily="34" charset="0"/>
          </a:endParaRPr>
        </a:p>
      </dgm:t>
    </dgm:pt>
    <dgm:pt modelId="{870B7FDE-0B73-42BA-A240-B812AFBEBF99}">
      <dgm:prSet phldrT="[Text]" custT="1"/>
      <dgm:spPr/>
      <dgm:t>
        <a:bodyPr/>
        <a:lstStyle/>
        <a:p>
          <a:r>
            <a:rPr lang="en-US" sz="2000" b="1" dirty="0">
              <a:latin typeface="Helvetica" panose="020B0604020202020204" pitchFamily="34" charset="0"/>
              <a:cs typeface="Helvetica" panose="020B0604020202020204" pitchFamily="34" charset="0"/>
            </a:rPr>
            <a:t>Production</a:t>
          </a:r>
        </a:p>
      </dgm:t>
    </dgm:pt>
    <dgm:pt modelId="{92599162-54A4-4C00-AEC8-53254C68C664}" type="parTrans" cxnId="{18945630-B263-48DF-A13B-60F57378331C}">
      <dgm:prSet/>
      <dgm:spPr/>
      <dgm:t>
        <a:bodyPr/>
        <a:lstStyle/>
        <a:p>
          <a:endParaRPr lang="en-US" sz="1200">
            <a:latin typeface="Helvetica" panose="020B0604020202020204" pitchFamily="34" charset="0"/>
            <a:cs typeface="Helvetica" panose="020B0604020202020204" pitchFamily="34" charset="0"/>
          </a:endParaRPr>
        </a:p>
      </dgm:t>
    </dgm:pt>
    <dgm:pt modelId="{ECD6C112-FA43-4DD9-A096-00876FA55C6C}" type="sibTrans" cxnId="{18945630-B263-48DF-A13B-60F57378331C}">
      <dgm:prSet/>
      <dgm:spPr/>
      <dgm:t>
        <a:bodyPr/>
        <a:lstStyle/>
        <a:p>
          <a:endParaRPr lang="en-US" sz="1200">
            <a:latin typeface="Helvetica" panose="020B0604020202020204" pitchFamily="34" charset="0"/>
            <a:cs typeface="Helvetica" panose="020B0604020202020204" pitchFamily="34" charset="0"/>
          </a:endParaRPr>
        </a:p>
      </dgm:t>
    </dgm:pt>
    <dgm:pt modelId="{41742E04-0DC4-4CF5-9868-69995CB33601}">
      <dgm:prSet phldrT="[Text]" custT="1"/>
      <dgm:spPr/>
      <dgm:t>
        <a:bodyPr/>
        <a:lstStyle/>
        <a:p>
          <a:pPr>
            <a:buFont typeface="Wingdings" pitchFamily="2" charset="2"/>
            <a:buNone/>
          </a:pPr>
          <a:r>
            <a:rPr lang="en-US" altLang="zh-CN" sz="2000" dirty="0">
              <a:latin typeface="Helvetica" panose="020B0604020202020204" pitchFamily="34" charset="0"/>
              <a:cs typeface="Helvetica" panose="020B0604020202020204" pitchFamily="34" charset="0"/>
            </a:rPr>
            <a:t>S</a:t>
          </a:r>
          <a:r>
            <a:rPr lang="en-US" sz="2000" dirty="0">
              <a:latin typeface="Helvetica" panose="020B0604020202020204" pitchFamily="34" charset="0"/>
              <a:cs typeface="Helvetica" panose="020B0604020202020204" pitchFamily="34" charset="0"/>
            </a:rPr>
            <a:t>tored production and inputs</a:t>
          </a:r>
          <a:r>
            <a:rPr lang="en-US" altLang="zh-CN" sz="2000" dirty="0">
              <a:latin typeface="Helvetica" panose="020B0604020202020204" pitchFamily="34" charset="0"/>
              <a:cs typeface="Helvetica" panose="020B0604020202020204" pitchFamily="34" charset="0"/>
            </a:rPr>
            <a:t>; A</a:t>
          </a:r>
          <a:r>
            <a:rPr lang="en-US" sz="2000" dirty="0">
              <a:latin typeface="Helvetica" panose="020B0604020202020204" pitchFamily="34" charset="0"/>
              <a:cs typeface="Helvetica" panose="020B0604020202020204" pitchFamily="34" charset="0"/>
            </a:rPr>
            <a:t>ctual production</a:t>
          </a:r>
          <a:r>
            <a:rPr lang="en-US" altLang="zh-CN" sz="2000" b="0" dirty="0">
              <a:latin typeface="Helvetica" panose="020B0604020202020204" pitchFamily="34" charset="0"/>
              <a:cs typeface="Helvetica" panose="020B0604020202020204" pitchFamily="34" charset="0"/>
            </a:rPr>
            <a:t>.</a:t>
          </a:r>
          <a:endParaRPr lang="en-US" sz="2000" dirty="0">
            <a:latin typeface="Helvetica" panose="020B0604020202020204" pitchFamily="34" charset="0"/>
            <a:cs typeface="Helvetica" panose="020B0604020202020204" pitchFamily="34" charset="0"/>
          </a:endParaRPr>
        </a:p>
      </dgm:t>
    </dgm:pt>
    <dgm:pt modelId="{233836C8-3ED4-4953-9F4B-5C625EBF65D4}" type="parTrans" cxnId="{A1FE8B94-55EE-4C8A-8705-9EB35543AB69}">
      <dgm:prSet/>
      <dgm:spPr/>
      <dgm:t>
        <a:bodyPr/>
        <a:lstStyle/>
        <a:p>
          <a:endParaRPr lang="en-US" sz="1200">
            <a:latin typeface="Helvetica" panose="020B0604020202020204" pitchFamily="34" charset="0"/>
            <a:cs typeface="Helvetica" panose="020B0604020202020204" pitchFamily="34" charset="0"/>
          </a:endParaRPr>
        </a:p>
      </dgm:t>
    </dgm:pt>
    <dgm:pt modelId="{8956637A-11B0-4B5B-9A5A-7B8C28923D36}" type="sibTrans" cxnId="{A1FE8B94-55EE-4C8A-8705-9EB35543AB69}">
      <dgm:prSet/>
      <dgm:spPr/>
      <dgm:t>
        <a:bodyPr/>
        <a:lstStyle/>
        <a:p>
          <a:endParaRPr lang="en-US" sz="1200">
            <a:latin typeface="Helvetica" panose="020B0604020202020204" pitchFamily="34" charset="0"/>
            <a:cs typeface="Helvetica" panose="020B0604020202020204" pitchFamily="34" charset="0"/>
          </a:endParaRPr>
        </a:p>
      </dgm:t>
    </dgm:pt>
    <dgm:pt modelId="{C97FBDE8-E761-42B6-BB65-0503CCB1319E}">
      <dgm:prSet phldrT="[Text]" custT="1"/>
      <dgm:spPr/>
      <dgm:t>
        <a:bodyPr/>
        <a:lstStyle/>
        <a:p>
          <a:pPr>
            <a:buFont typeface="Wingdings" pitchFamily="2" charset="2"/>
            <a:buNone/>
          </a:pPr>
          <a:r>
            <a:rPr lang="en-US" sz="2000" b="1" dirty="0">
              <a:latin typeface="Helvetica" panose="020B0604020202020204" pitchFamily="34" charset="0"/>
              <a:cs typeface="Helvetica" panose="020B0604020202020204" pitchFamily="34" charset="0"/>
            </a:rPr>
            <a:t>Assets</a:t>
          </a:r>
        </a:p>
      </dgm:t>
    </dgm:pt>
    <dgm:pt modelId="{4805E02B-7F06-4543-8A23-8BF7B27820DA}" type="parTrans" cxnId="{4C0D2B4F-EB09-45D3-89C8-A9297DDC309D}">
      <dgm:prSet/>
      <dgm:spPr/>
      <dgm:t>
        <a:bodyPr/>
        <a:lstStyle/>
        <a:p>
          <a:endParaRPr lang="en-US" sz="1200">
            <a:latin typeface="Helvetica" panose="020B0604020202020204" pitchFamily="34" charset="0"/>
            <a:cs typeface="Helvetica" panose="020B0604020202020204" pitchFamily="34" charset="0"/>
          </a:endParaRPr>
        </a:p>
      </dgm:t>
    </dgm:pt>
    <dgm:pt modelId="{40DE94AC-8EC9-45A2-BEB2-868AA5C50EA5}" type="sibTrans" cxnId="{4C0D2B4F-EB09-45D3-89C8-A9297DDC309D}">
      <dgm:prSet/>
      <dgm:spPr/>
      <dgm:t>
        <a:bodyPr/>
        <a:lstStyle/>
        <a:p>
          <a:endParaRPr lang="en-US" sz="1200">
            <a:latin typeface="Helvetica" panose="020B0604020202020204" pitchFamily="34" charset="0"/>
            <a:cs typeface="Helvetica" panose="020B0604020202020204" pitchFamily="34" charset="0"/>
          </a:endParaRPr>
        </a:p>
      </dgm:t>
    </dgm:pt>
    <dgm:pt modelId="{CF67E812-6947-4FAF-805E-82E845A13E23}">
      <dgm:prSet phldrT="[Text]" custT="1"/>
      <dgm:spPr/>
      <dgm:t>
        <a:bodyPr/>
        <a:lstStyle/>
        <a:p>
          <a:pPr>
            <a:buFont typeface="Wingdings" pitchFamily="2" charset="2"/>
            <a:buNone/>
          </a:pPr>
          <a:r>
            <a:rPr lang="en-US" altLang="zh-CN" sz="2000" dirty="0">
              <a:latin typeface="Helvetica" panose="020B0604020202020204" pitchFamily="34" charset="0"/>
              <a:cs typeface="Helvetica" panose="020B0604020202020204" pitchFamily="34" charset="0"/>
            </a:rPr>
            <a:t>Facilities,</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m</a:t>
          </a:r>
          <a:r>
            <a:rPr lang="en-US" sz="2000" dirty="0">
              <a:latin typeface="Helvetica" panose="020B0604020202020204" pitchFamily="34" charset="0"/>
              <a:cs typeface="Helvetica" panose="020B0604020202020204" pitchFamily="34" charset="0"/>
            </a:rPr>
            <a:t>ac</a:t>
          </a:r>
          <a:r>
            <a:rPr lang="en-US" altLang="zh-CN" sz="2000" dirty="0">
              <a:latin typeface="Helvetica" panose="020B0604020202020204" pitchFamily="34" charset="0"/>
              <a:cs typeface="Helvetica" panose="020B0604020202020204" pitchFamily="34" charset="0"/>
            </a:rPr>
            <a:t>hinery,</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tools,</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infrastructure</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related</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to</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agricultural</a:t>
          </a:r>
          <a:r>
            <a:rPr lang="zh-CN" altLang="en-US" sz="2000" dirty="0">
              <a:latin typeface="Helvetica" panose="020B0604020202020204" pitchFamily="34" charset="0"/>
              <a:cs typeface="Helvetica" panose="020B0604020202020204" pitchFamily="34" charset="0"/>
            </a:rPr>
            <a:t> </a:t>
          </a:r>
          <a:r>
            <a:rPr lang="en-US" altLang="zh-CN" sz="2000" dirty="0">
              <a:latin typeface="Helvetica" panose="020B0604020202020204" pitchFamily="34" charset="0"/>
              <a:cs typeface="Helvetica" panose="020B0604020202020204" pitchFamily="34" charset="0"/>
            </a:rPr>
            <a:t>production</a:t>
          </a:r>
          <a:endParaRPr lang="en-US" sz="2000" dirty="0">
            <a:latin typeface="Helvetica" panose="020B0604020202020204" pitchFamily="34" charset="0"/>
            <a:cs typeface="Helvetica" panose="020B0604020202020204" pitchFamily="34" charset="0"/>
          </a:endParaRPr>
        </a:p>
      </dgm:t>
    </dgm:pt>
    <dgm:pt modelId="{F4376C92-1490-4CB7-8238-02D68B314A36}" type="parTrans" cxnId="{71B50420-8B84-4359-9121-F0DEE17D28D6}">
      <dgm:prSet/>
      <dgm:spPr/>
      <dgm:t>
        <a:bodyPr/>
        <a:lstStyle/>
        <a:p>
          <a:endParaRPr lang="en-US" sz="1200">
            <a:latin typeface="Helvetica" panose="020B0604020202020204" pitchFamily="34" charset="0"/>
            <a:cs typeface="Helvetica" panose="020B0604020202020204" pitchFamily="34" charset="0"/>
          </a:endParaRPr>
        </a:p>
      </dgm:t>
    </dgm:pt>
    <dgm:pt modelId="{D798D9F1-AE09-4667-9C96-D8403824FF7E}" type="sibTrans" cxnId="{71B50420-8B84-4359-9121-F0DEE17D28D6}">
      <dgm:prSet/>
      <dgm:spPr/>
      <dgm:t>
        <a:bodyPr/>
        <a:lstStyle/>
        <a:p>
          <a:endParaRPr lang="en-US" sz="1200">
            <a:latin typeface="Helvetica" panose="020B0604020202020204" pitchFamily="34" charset="0"/>
            <a:cs typeface="Helvetica" panose="020B0604020202020204" pitchFamily="34" charset="0"/>
          </a:endParaRPr>
        </a:p>
      </dgm:t>
    </dgm:pt>
    <dgm:pt modelId="{F9ED177A-9047-4505-A35C-1100F3E79273}" type="pres">
      <dgm:prSet presAssocID="{ED1470D1-61A7-4A8B-8822-63FFA76C68B5}" presName="Name0" presStyleCnt="0">
        <dgm:presLayoutVars>
          <dgm:chMax/>
          <dgm:chPref val="3"/>
          <dgm:dir/>
          <dgm:animOne val="branch"/>
          <dgm:animLvl val="lvl"/>
        </dgm:presLayoutVars>
      </dgm:prSet>
      <dgm:spPr/>
    </dgm:pt>
    <dgm:pt modelId="{7A49F447-1D4C-4B30-A4E6-0E50D17B102D}" type="pres">
      <dgm:prSet presAssocID="{EF04288E-AFEE-42F3-BBA9-23B4301ABBFA}" presName="composite" presStyleCnt="0"/>
      <dgm:spPr/>
    </dgm:pt>
    <dgm:pt modelId="{F202664F-DD6B-4C71-A954-7B8C3D4E0FFC}" type="pres">
      <dgm:prSet presAssocID="{EF04288E-AFEE-42F3-BBA9-23B4301ABBFA}" presName="FirstChild" presStyleLbl="revTx" presStyleIdx="0" presStyleCnt="4" custScaleX="95687">
        <dgm:presLayoutVars>
          <dgm:chMax val="0"/>
          <dgm:chPref val="0"/>
          <dgm:bulletEnabled val="1"/>
        </dgm:presLayoutVars>
      </dgm:prSet>
      <dgm:spPr/>
    </dgm:pt>
    <dgm:pt modelId="{CAD75B71-4867-4F99-BD31-2B3C850EA63D}" type="pres">
      <dgm:prSet presAssocID="{EF04288E-AFEE-42F3-BBA9-23B4301ABBFA}" presName="Parent" presStyleLbl="alignNode1" presStyleIdx="0" presStyleCnt="4">
        <dgm:presLayoutVars>
          <dgm:chMax val="3"/>
          <dgm:chPref val="3"/>
          <dgm:bulletEnabled val="1"/>
        </dgm:presLayoutVars>
      </dgm:prSet>
      <dgm:spPr/>
    </dgm:pt>
    <dgm:pt modelId="{50656C0A-1C44-4A6D-A460-A1D7963A82A3}" type="pres">
      <dgm:prSet presAssocID="{EF04288E-AFEE-42F3-BBA9-23B4301ABBFA}" presName="Accent" presStyleLbl="parChTrans1D1" presStyleIdx="0" presStyleCnt="4"/>
      <dgm:spPr/>
    </dgm:pt>
    <dgm:pt modelId="{0E8DB0F0-ED50-4AF2-8446-FCC688D60A58}" type="pres">
      <dgm:prSet presAssocID="{111FE589-F52D-4FCC-B45D-5C81B322A7F1}" presName="sibTrans" presStyleCnt="0"/>
      <dgm:spPr/>
    </dgm:pt>
    <dgm:pt modelId="{01F62464-7F2C-48A2-B407-474E2E3113F2}" type="pres">
      <dgm:prSet presAssocID="{02123D77-897A-4607-9003-9BEBF7F095FD}" presName="composite" presStyleCnt="0"/>
      <dgm:spPr/>
    </dgm:pt>
    <dgm:pt modelId="{55AE8468-4C42-45A7-8A65-F88F4C65FBFB}" type="pres">
      <dgm:prSet presAssocID="{02123D77-897A-4607-9003-9BEBF7F095FD}" presName="FirstChild" presStyleLbl="revTx" presStyleIdx="1" presStyleCnt="4" custScaleX="93998">
        <dgm:presLayoutVars>
          <dgm:chMax val="0"/>
          <dgm:chPref val="0"/>
          <dgm:bulletEnabled val="1"/>
        </dgm:presLayoutVars>
      </dgm:prSet>
      <dgm:spPr/>
    </dgm:pt>
    <dgm:pt modelId="{DD21B021-7F64-45DB-A345-E5BEDF742182}" type="pres">
      <dgm:prSet presAssocID="{02123D77-897A-4607-9003-9BEBF7F095FD}" presName="Parent" presStyleLbl="alignNode1" presStyleIdx="1" presStyleCnt="4">
        <dgm:presLayoutVars>
          <dgm:chMax val="3"/>
          <dgm:chPref val="3"/>
          <dgm:bulletEnabled val="1"/>
        </dgm:presLayoutVars>
      </dgm:prSet>
      <dgm:spPr/>
    </dgm:pt>
    <dgm:pt modelId="{50664654-91C8-458E-8245-F67E51A3A9DC}" type="pres">
      <dgm:prSet presAssocID="{02123D77-897A-4607-9003-9BEBF7F095FD}" presName="Accent" presStyleLbl="parChTrans1D1" presStyleIdx="1" presStyleCnt="4"/>
      <dgm:spPr/>
    </dgm:pt>
    <dgm:pt modelId="{FA1EE383-E895-471D-A3D7-6DD4DBF6866D}" type="pres">
      <dgm:prSet presAssocID="{4862AB55-D7AB-4947-AD11-D161E963E867}" presName="sibTrans" presStyleCnt="0"/>
      <dgm:spPr/>
    </dgm:pt>
    <dgm:pt modelId="{D386C90B-573F-43C0-84BE-74D210962BF6}" type="pres">
      <dgm:prSet presAssocID="{870B7FDE-0B73-42BA-A240-B812AFBEBF99}" presName="composite" presStyleCnt="0"/>
      <dgm:spPr/>
    </dgm:pt>
    <dgm:pt modelId="{9DBA7BAC-F1B4-4919-8332-132912C2926D}" type="pres">
      <dgm:prSet presAssocID="{870B7FDE-0B73-42BA-A240-B812AFBEBF99}" presName="FirstChild" presStyleLbl="revTx" presStyleIdx="2" presStyleCnt="4" custScaleX="92984">
        <dgm:presLayoutVars>
          <dgm:chMax val="0"/>
          <dgm:chPref val="0"/>
          <dgm:bulletEnabled val="1"/>
        </dgm:presLayoutVars>
      </dgm:prSet>
      <dgm:spPr/>
    </dgm:pt>
    <dgm:pt modelId="{FF57FBCE-011D-49E7-AD9A-C698F8F953F4}" type="pres">
      <dgm:prSet presAssocID="{870B7FDE-0B73-42BA-A240-B812AFBEBF99}" presName="Parent" presStyleLbl="alignNode1" presStyleIdx="2" presStyleCnt="4">
        <dgm:presLayoutVars>
          <dgm:chMax val="3"/>
          <dgm:chPref val="3"/>
          <dgm:bulletEnabled val="1"/>
        </dgm:presLayoutVars>
      </dgm:prSet>
      <dgm:spPr/>
    </dgm:pt>
    <dgm:pt modelId="{32B21900-4F1C-4343-ADF1-9208B097EB0D}" type="pres">
      <dgm:prSet presAssocID="{870B7FDE-0B73-42BA-A240-B812AFBEBF99}" presName="Accent" presStyleLbl="parChTrans1D1" presStyleIdx="2" presStyleCnt="4"/>
      <dgm:spPr/>
    </dgm:pt>
    <dgm:pt modelId="{A18DC032-6B02-4D01-B623-BEE792437A9D}" type="pres">
      <dgm:prSet presAssocID="{ECD6C112-FA43-4DD9-A096-00876FA55C6C}" presName="sibTrans" presStyleCnt="0"/>
      <dgm:spPr/>
    </dgm:pt>
    <dgm:pt modelId="{5324CB7E-D1C7-4DE0-8AEF-55CEF122095D}" type="pres">
      <dgm:prSet presAssocID="{C97FBDE8-E761-42B6-BB65-0503CCB1319E}" presName="composite" presStyleCnt="0"/>
      <dgm:spPr/>
    </dgm:pt>
    <dgm:pt modelId="{AD9E387D-08EA-4124-955D-92D1F04D3533}" type="pres">
      <dgm:prSet presAssocID="{C97FBDE8-E761-42B6-BB65-0503CCB1319E}" presName="FirstChild" presStyleLbl="revTx" presStyleIdx="3" presStyleCnt="4" custScaleX="92984">
        <dgm:presLayoutVars>
          <dgm:chMax val="0"/>
          <dgm:chPref val="0"/>
          <dgm:bulletEnabled val="1"/>
        </dgm:presLayoutVars>
      </dgm:prSet>
      <dgm:spPr/>
    </dgm:pt>
    <dgm:pt modelId="{752AF7BC-BEBB-4712-A931-BE18FF4B7E4C}" type="pres">
      <dgm:prSet presAssocID="{C97FBDE8-E761-42B6-BB65-0503CCB1319E}" presName="Parent" presStyleLbl="alignNode1" presStyleIdx="3" presStyleCnt="4">
        <dgm:presLayoutVars>
          <dgm:chMax val="3"/>
          <dgm:chPref val="3"/>
          <dgm:bulletEnabled val="1"/>
        </dgm:presLayoutVars>
      </dgm:prSet>
      <dgm:spPr/>
    </dgm:pt>
    <dgm:pt modelId="{36BFA77B-37C9-45B9-A11F-EB5C4E6084C8}" type="pres">
      <dgm:prSet presAssocID="{C97FBDE8-E761-42B6-BB65-0503CCB1319E}" presName="Accent" presStyleLbl="parChTrans1D1" presStyleIdx="3" presStyleCnt="4"/>
      <dgm:spPr/>
    </dgm:pt>
  </dgm:ptLst>
  <dgm:cxnLst>
    <dgm:cxn modelId="{40345A12-AB79-4176-A03B-E53BB193E6BB}" type="presOf" srcId="{235E2572-123F-4E6F-B1D1-15D3EB777B35}" destId="{F202664F-DD6B-4C71-A954-7B8C3D4E0FFC}" srcOrd="0" destOrd="0" presId="urn:microsoft.com/office/officeart/2011/layout/TabList"/>
    <dgm:cxn modelId="{C8D53E17-C654-45EE-B44E-0A50314ED06D}" type="presOf" srcId="{C97FBDE8-E761-42B6-BB65-0503CCB1319E}" destId="{752AF7BC-BEBB-4712-A931-BE18FF4B7E4C}" srcOrd="0" destOrd="0" presId="urn:microsoft.com/office/officeart/2011/layout/TabList"/>
    <dgm:cxn modelId="{71B50420-8B84-4359-9121-F0DEE17D28D6}" srcId="{C97FBDE8-E761-42B6-BB65-0503CCB1319E}" destId="{CF67E812-6947-4FAF-805E-82E845A13E23}" srcOrd="0" destOrd="0" parTransId="{F4376C92-1490-4CB7-8238-02D68B314A36}" sibTransId="{D798D9F1-AE09-4667-9C96-D8403824FF7E}"/>
    <dgm:cxn modelId="{6232C523-DF54-4444-8FE8-756328651674}" type="presOf" srcId="{33B7A01C-B2F4-450E-89B3-B0DDC3D3D960}" destId="{55AE8468-4C42-45A7-8A65-F88F4C65FBFB}" srcOrd="0" destOrd="0" presId="urn:microsoft.com/office/officeart/2011/layout/TabList"/>
    <dgm:cxn modelId="{1935102C-4107-4ED7-B70A-E57BE8FD37FE}" srcId="{02123D77-897A-4607-9003-9BEBF7F095FD}" destId="{33B7A01C-B2F4-450E-89B3-B0DDC3D3D960}" srcOrd="0" destOrd="0" parTransId="{8D4E0920-A5C3-413D-9742-5A94BBBB35E5}" sibTransId="{85DDB19A-1C1B-4C9F-90E2-388B87531C33}"/>
    <dgm:cxn modelId="{5175F02C-74A8-4E4E-84F6-600D5C4F7865}" srcId="{ED1470D1-61A7-4A8B-8822-63FFA76C68B5}" destId="{EF04288E-AFEE-42F3-BBA9-23B4301ABBFA}" srcOrd="0" destOrd="0" parTransId="{530F899A-02CD-47A2-88D6-AB7D9A856868}" sibTransId="{111FE589-F52D-4FCC-B45D-5C81B322A7F1}"/>
    <dgm:cxn modelId="{18945630-B263-48DF-A13B-60F57378331C}" srcId="{ED1470D1-61A7-4A8B-8822-63FFA76C68B5}" destId="{870B7FDE-0B73-42BA-A240-B812AFBEBF99}" srcOrd="2" destOrd="0" parTransId="{92599162-54A4-4C00-AEC8-53254C68C664}" sibTransId="{ECD6C112-FA43-4DD9-A096-00876FA55C6C}"/>
    <dgm:cxn modelId="{4AF2F637-E5E2-407A-80DA-F4481AABC551}" type="presOf" srcId="{ED1470D1-61A7-4A8B-8822-63FFA76C68B5}" destId="{F9ED177A-9047-4505-A35C-1100F3E79273}" srcOrd="0" destOrd="0" presId="urn:microsoft.com/office/officeart/2011/layout/TabList"/>
    <dgm:cxn modelId="{0187743D-81DD-4DE3-98E9-7D8B0E2ACDB3}" type="presOf" srcId="{CF67E812-6947-4FAF-805E-82E845A13E23}" destId="{AD9E387D-08EA-4124-955D-92D1F04D3533}" srcOrd="0" destOrd="0" presId="urn:microsoft.com/office/officeart/2011/layout/TabList"/>
    <dgm:cxn modelId="{BF3A7A60-8717-4C98-BEAC-F3FB39979BC2}" srcId="{ED1470D1-61A7-4A8B-8822-63FFA76C68B5}" destId="{02123D77-897A-4607-9003-9BEBF7F095FD}" srcOrd="1" destOrd="0" parTransId="{7B83A8FB-47EA-4B4F-BF4F-EEACE05871B6}" sibTransId="{4862AB55-D7AB-4947-AD11-D161E963E867}"/>
    <dgm:cxn modelId="{6E23C049-30A3-42DE-8BD4-FEA41E09104D}" srcId="{EF04288E-AFEE-42F3-BBA9-23B4301ABBFA}" destId="{235E2572-123F-4E6F-B1D1-15D3EB777B35}" srcOrd="0" destOrd="0" parTransId="{1A35922C-3C9E-41D4-A876-9D6DA54A1E1E}" sibTransId="{27E0B582-9611-4B5F-A7CA-95FD238EDE1B}"/>
    <dgm:cxn modelId="{4C0D2B4F-EB09-45D3-89C8-A9297DDC309D}" srcId="{ED1470D1-61A7-4A8B-8822-63FFA76C68B5}" destId="{C97FBDE8-E761-42B6-BB65-0503CCB1319E}" srcOrd="3" destOrd="0" parTransId="{4805E02B-7F06-4543-8A23-8BF7B27820DA}" sibTransId="{40DE94AC-8EC9-45A2-BEB2-868AA5C50EA5}"/>
    <dgm:cxn modelId="{53919D75-9B89-4B6D-A83B-6D35A2C49DD8}" type="presOf" srcId="{02123D77-897A-4607-9003-9BEBF7F095FD}" destId="{DD21B021-7F64-45DB-A345-E5BEDF742182}" srcOrd="0" destOrd="0" presId="urn:microsoft.com/office/officeart/2011/layout/TabList"/>
    <dgm:cxn modelId="{544B337A-368D-47FB-883C-7A7406A689A1}" type="presOf" srcId="{41742E04-0DC4-4CF5-9868-69995CB33601}" destId="{9DBA7BAC-F1B4-4919-8332-132912C2926D}" srcOrd="0" destOrd="0" presId="urn:microsoft.com/office/officeart/2011/layout/TabList"/>
    <dgm:cxn modelId="{A1FE8B94-55EE-4C8A-8705-9EB35543AB69}" srcId="{870B7FDE-0B73-42BA-A240-B812AFBEBF99}" destId="{41742E04-0DC4-4CF5-9868-69995CB33601}" srcOrd="0" destOrd="0" parTransId="{233836C8-3ED4-4953-9F4B-5C625EBF65D4}" sibTransId="{8956637A-11B0-4B5B-9A5A-7B8C28923D36}"/>
    <dgm:cxn modelId="{5855A696-F1BE-43E1-A468-BED2F8E66C05}" type="presOf" srcId="{EF04288E-AFEE-42F3-BBA9-23B4301ABBFA}" destId="{CAD75B71-4867-4F99-BD31-2B3C850EA63D}" srcOrd="0" destOrd="0" presId="urn:microsoft.com/office/officeart/2011/layout/TabList"/>
    <dgm:cxn modelId="{810E2DB3-6612-43D3-8FFB-EF6D727C30ED}" type="presOf" srcId="{870B7FDE-0B73-42BA-A240-B812AFBEBF99}" destId="{FF57FBCE-011D-49E7-AD9A-C698F8F953F4}" srcOrd="0" destOrd="0" presId="urn:microsoft.com/office/officeart/2011/layout/TabList"/>
    <dgm:cxn modelId="{FD9EC2AA-60CB-41AB-B1D6-96D026D9E4DA}" type="presParOf" srcId="{F9ED177A-9047-4505-A35C-1100F3E79273}" destId="{7A49F447-1D4C-4B30-A4E6-0E50D17B102D}" srcOrd="0" destOrd="0" presId="urn:microsoft.com/office/officeart/2011/layout/TabList"/>
    <dgm:cxn modelId="{8267B24B-1A58-4695-A8FF-9810DF7CC313}" type="presParOf" srcId="{7A49F447-1D4C-4B30-A4E6-0E50D17B102D}" destId="{F202664F-DD6B-4C71-A954-7B8C3D4E0FFC}" srcOrd="0" destOrd="0" presId="urn:microsoft.com/office/officeart/2011/layout/TabList"/>
    <dgm:cxn modelId="{7F9E392B-8536-41CF-A810-09002B54E395}" type="presParOf" srcId="{7A49F447-1D4C-4B30-A4E6-0E50D17B102D}" destId="{CAD75B71-4867-4F99-BD31-2B3C850EA63D}" srcOrd="1" destOrd="0" presId="urn:microsoft.com/office/officeart/2011/layout/TabList"/>
    <dgm:cxn modelId="{01931054-7E3D-475D-BDF6-D726FECD73E7}" type="presParOf" srcId="{7A49F447-1D4C-4B30-A4E6-0E50D17B102D}" destId="{50656C0A-1C44-4A6D-A460-A1D7963A82A3}" srcOrd="2" destOrd="0" presId="urn:microsoft.com/office/officeart/2011/layout/TabList"/>
    <dgm:cxn modelId="{FD78ADF4-55A1-4738-A7AD-8DCF079D0FB3}" type="presParOf" srcId="{F9ED177A-9047-4505-A35C-1100F3E79273}" destId="{0E8DB0F0-ED50-4AF2-8446-FCC688D60A58}" srcOrd="1" destOrd="0" presId="urn:microsoft.com/office/officeart/2011/layout/TabList"/>
    <dgm:cxn modelId="{84DBBA89-0149-4D11-A3E8-682B2D1A8A31}" type="presParOf" srcId="{F9ED177A-9047-4505-A35C-1100F3E79273}" destId="{01F62464-7F2C-48A2-B407-474E2E3113F2}" srcOrd="2" destOrd="0" presId="urn:microsoft.com/office/officeart/2011/layout/TabList"/>
    <dgm:cxn modelId="{90A25795-5D98-4557-8FD6-3E8AD1D57194}" type="presParOf" srcId="{01F62464-7F2C-48A2-B407-474E2E3113F2}" destId="{55AE8468-4C42-45A7-8A65-F88F4C65FBFB}" srcOrd="0" destOrd="0" presId="urn:microsoft.com/office/officeart/2011/layout/TabList"/>
    <dgm:cxn modelId="{47ED5ABD-803C-4C91-87CB-7EF38DC34154}" type="presParOf" srcId="{01F62464-7F2C-48A2-B407-474E2E3113F2}" destId="{DD21B021-7F64-45DB-A345-E5BEDF742182}" srcOrd="1" destOrd="0" presId="urn:microsoft.com/office/officeart/2011/layout/TabList"/>
    <dgm:cxn modelId="{A7D4F80E-DE49-4F28-B81C-109E54AC5CDD}" type="presParOf" srcId="{01F62464-7F2C-48A2-B407-474E2E3113F2}" destId="{50664654-91C8-458E-8245-F67E51A3A9DC}" srcOrd="2" destOrd="0" presId="urn:microsoft.com/office/officeart/2011/layout/TabList"/>
    <dgm:cxn modelId="{982D5F0E-D741-4439-8983-8A1B80D5ECFD}" type="presParOf" srcId="{F9ED177A-9047-4505-A35C-1100F3E79273}" destId="{FA1EE383-E895-471D-A3D7-6DD4DBF6866D}" srcOrd="3" destOrd="0" presId="urn:microsoft.com/office/officeart/2011/layout/TabList"/>
    <dgm:cxn modelId="{BEB0A7D9-9E11-471A-98F8-970E813B368B}" type="presParOf" srcId="{F9ED177A-9047-4505-A35C-1100F3E79273}" destId="{D386C90B-573F-43C0-84BE-74D210962BF6}" srcOrd="4" destOrd="0" presId="urn:microsoft.com/office/officeart/2011/layout/TabList"/>
    <dgm:cxn modelId="{D6B309FC-AB20-4E2B-9997-277511A5FFE6}" type="presParOf" srcId="{D386C90B-573F-43C0-84BE-74D210962BF6}" destId="{9DBA7BAC-F1B4-4919-8332-132912C2926D}" srcOrd="0" destOrd="0" presId="urn:microsoft.com/office/officeart/2011/layout/TabList"/>
    <dgm:cxn modelId="{D64A0015-9842-40A0-8908-9850924DD07C}" type="presParOf" srcId="{D386C90B-573F-43C0-84BE-74D210962BF6}" destId="{FF57FBCE-011D-49E7-AD9A-C698F8F953F4}" srcOrd="1" destOrd="0" presId="urn:microsoft.com/office/officeart/2011/layout/TabList"/>
    <dgm:cxn modelId="{43A8B514-D4EF-44EF-9B54-BBF5190022B2}" type="presParOf" srcId="{D386C90B-573F-43C0-84BE-74D210962BF6}" destId="{32B21900-4F1C-4343-ADF1-9208B097EB0D}" srcOrd="2" destOrd="0" presId="urn:microsoft.com/office/officeart/2011/layout/TabList"/>
    <dgm:cxn modelId="{6F95C9D1-410F-42A6-92E9-DE403E247371}" type="presParOf" srcId="{F9ED177A-9047-4505-A35C-1100F3E79273}" destId="{A18DC032-6B02-4D01-B623-BEE792437A9D}" srcOrd="5" destOrd="0" presId="urn:microsoft.com/office/officeart/2011/layout/TabList"/>
    <dgm:cxn modelId="{5B60037C-B810-420A-A2F2-08337AF0A5C2}" type="presParOf" srcId="{F9ED177A-9047-4505-A35C-1100F3E79273}" destId="{5324CB7E-D1C7-4DE0-8AEF-55CEF122095D}" srcOrd="6" destOrd="0" presId="urn:microsoft.com/office/officeart/2011/layout/TabList"/>
    <dgm:cxn modelId="{FF2B53B9-95D1-4FF4-AF6F-A8ED22CA2087}" type="presParOf" srcId="{5324CB7E-D1C7-4DE0-8AEF-55CEF122095D}" destId="{AD9E387D-08EA-4124-955D-92D1F04D3533}" srcOrd="0" destOrd="0" presId="urn:microsoft.com/office/officeart/2011/layout/TabList"/>
    <dgm:cxn modelId="{92ED2E64-5A0F-4E73-8C74-93871CF29C4B}" type="presParOf" srcId="{5324CB7E-D1C7-4DE0-8AEF-55CEF122095D}" destId="{752AF7BC-BEBB-4712-A931-BE18FF4B7E4C}" srcOrd="1" destOrd="0" presId="urn:microsoft.com/office/officeart/2011/layout/TabList"/>
    <dgm:cxn modelId="{44622D39-CDCA-4408-AD0A-B985EF2F4711}" type="presParOf" srcId="{5324CB7E-D1C7-4DE0-8AEF-55CEF122095D}" destId="{36BFA77B-37C9-45B9-A11F-EB5C4E6084C8}" srcOrd="2" destOrd="0" presId="urn:microsoft.com/office/officeart/2011/layout/Tab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3DC733-E8F7-4A63-AE19-888315CC5486}" type="doc">
      <dgm:prSet loTypeId="urn:microsoft.com/office/officeart/2011/layout/HexagonRadial" loCatId="officeonline" qsTypeId="urn:microsoft.com/office/officeart/2005/8/quickstyle/simple3" qsCatId="simple" csTypeId="urn:microsoft.com/office/officeart/2005/8/colors/colorful2" csCatId="colorful" phldr="1"/>
      <dgm:spPr/>
      <dgm:t>
        <a:bodyPr/>
        <a:lstStyle/>
        <a:p>
          <a:endParaRPr lang="en-US"/>
        </a:p>
      </dgm:t>
    </dgm:pt>
    <dgm:pt modelId="{E145CF6C-B1BF-4BE8-ADA9-51E384095E4C}">
      <dgm:prSet phldrT="[Text]"/>
      <dgm:spPr/>
      <dgm:t>
        <a:bodyPr/>
        <a:lstStyle/>
        <a:p>
          <a:r>
            <a:rPr lang="en-US" b="1" dirty="0"/>
            <a:t>Production Loss</a:t>
          </a:r>
        </a:p>
      </dgm:t>
    </dgm:pt>
    <dgm:pt modelId="{C772A7B4-5F5B-457A-AB79-8F1A0CDDD1D2}" type="parTrans" cxnId="{24472DBC-AC2C-4AA1-B499-52CE8EC89EE6}">
      <dgm:prSet/>
      <dgm:spPr/>
      <dgm:t>
        <a:bodyPr/>
        <a:lstStyle/>
        <a:p>
          <a:endParaRPr lang="en-US" b="1"/>
        </a:p>
      </dgm:t>
    </dgm:pt>
    <dgm:pt modelId="{F5310D83-7551-4159-A435-C8BB4108EC33}" type="sibTrans" cxnId="{24472DBC-AC2C-4AA1-B499-52CE8EC89EE6}">
      <dgm:prSet/>
      <dgm:spPr/>
      <dgm:t>
        <a:bodyPr/>
        <a:lstStyle/>
        <a:p>
          <a:endParaRPr lang="en-US" b="1"/>
        </a:p>
      </dgm:t>
    </dgm:pt>
    <dgm:pt modelId="{64A47801-2EBE-405B-95B6-1847F1548D8A}">
      <dgm:prSet phldrT="[Text]"/>
      <dgm:spPr/>
      <dgm:t>
        <a:bodyPr/>
        <a:lstStyle/>
        <a:p>
          <a:r>
            <a:rPr lang="en-US" b="1" dirty="0"/>
            <a:t>Asset Damage</a:t>
          </a:r>
        </a:p>
      </dgm:t>
    </dgm:pt>
    <dgm:pt modelId="{9B777707-B68B-42A5-BA5F-7429BF1FCC4F}" type="parTrans" cxnId="{1A0AE8D1-F1C8-47F2-82C2-DDCD539896F4}">
      <dgm:prSet/>
      <dgm:spPr/>
      <dgm:t>
        <a:bodyPr/>
        <a:lstStyle/>
        <a:p>
          <a:endParaRPr lang="en-US" b="1"/>
        </a:p>
      </dgm:t>
    </dgm:pt>
    <dgm:pt modelId="{B7AB651A-0040-4D69-B18D-FBDD7C4C2CEE}" type="sibTrans" cxnId="{1A0AE8D1-F1C8-47F2-82C2-DDCD539896F4}">
      <dgm:prSet/>
      <dgm:spPr/>
      <dgm:t>
        <a:bodyPr/>
        <a:lstStyle/>
        <a:p>
          <a:endParaRPr lang="en-US" b="1"/>
        </a:p>
      </dgm:t>
    </dgm:pt>
    <dgm:pt modelId="{B37D5E38-6654-4E6E-87E5-6D9E53A377BE}">
      <dgm:prSet phldrT="[Text]"/>
      <dgm:spPr/>
      <dgm:t>
        <a:bodyPr/>
        <a:lstStyle/>
        <a:p>
          <a:r>
            <a:rPr lang="en-US" b="1" dirty="0"/>
            <a:t>Production Damage</a:t>
          </a:r>
        </a:p>
      </dgm:t>
    </dgm:pt>
    <dgm:pt modelId="{5EDF3B6E-73A8-435F-A6A9-EC20DB8F83DD}" type="sibTrans" cxnId="{E5698F92-84F2-4741-9465-657DCE8374EE}">
      <dgm:prSet/>
      <dgm:spPr/>
      <dgm:t>
        <a:bodyPr/>
        <a:lstStyle/>
        <a:p>
          <a:endParaRPr lang="en-US" b="1"/>
        </a:p>
      </dgm:t>
    </dgm:pt>
    <dgm:pt modelId="{5E84C070-74FE-4FE2-B701-B95CA2C61808}" type="parTrans" cxnId="{E5698F92-84F2-4741-9465-657DCE8374EE}">
      <dgm:prSet/>
      <dgm:spPr/>
      <dgm:t>
        <a:bodyPr/>
        <a:lstStyle/>
        <a:p>
          <a:endParaRPr lang="en-US" b="1"/>
        </a:p>
      </dgm:t>
    </dgm:pt>
    <dgm:pt modelId="{BEF37B39-8450-43FC-B143-1E384C9C4541}" type="pres">
      <dgm:prSet presAssocID="{763DC733-E8F7-4A63-AE19-888315CC5486}" presName="Name0" presStyleCnt="0">
        <dgm:presLayoutVars>
          <dgm:chMax val="1"/>
          <dgm:chPref val="1"/>
          <dgm:dir/>
          <dgm:animOne val="branch"/>
          <dgm:animLvl val="lvl"/>
        </dgm:presLayoutVars>
      </dgm:prSet>
      <dgm:spPr/>
    </dgm:pt>
    <dgm:pt modelId="{A8F6539A-DE35-460F-8008-928BF95A5389}" type="pres">
      <dgm:prSet presAssocID="{E145CF6C-B1BF-4BE8-ADA9-51E384095E4C}" presName="Parent" presStyleLbl="node0" presStyleIdx="0" presStyleCnt="1">
        <dgm:presLayoutVars>
          <dgm:chMax val="6"/>
          <dgm:chPref val="6"/>
        </dgm:presLayoutVars>
      </dgm:prSet>
      <dgm:spPr/>
    </dgm:pt>
    <dgm:pt modelId="{83522404-6880-414C-9CC3-325A33EE9D44}" type="pres">
      <dgm:prSet presAssocID="{B37D5E38-6654-4E6E-87E5-6D9E53A377BE}" presName="Accent1" presStyleCnt="0"/>
      <dgm:spPr/>
    </dgm:pt>
    <dgm:pt modelId="{2FBF6102-D064-4628-8A34-B080B6388F30}" type="pres">
      <dgm:prSet presAssocID="{B37D5E38-6654-4E6E-87E5-6D9E53A377BE}" presName="Accent" presStyleLbl="bgShp" presStyleIdx="0" presStyleCnt="2"/>
      <dgm:spPr/>
    </dgm:pt>
    <dgm:pt modelId="{2D016C93-30A1-4514-A66C-2585BBCCD1A8}" type="pres">
      <dgm:prSet presAssocID="{B37D5E38-6654-4E6E-87E5-6D9E53A377BE}" presName="Child1" presStyleLbl="node1" presStyleIdx="0" presStyleCnt="2">
        <dgm:presLayoutVars>
          <dgm:chMax val="0"/>
          <dgm:chPref val="0"/>
          <dgm:bulletEnabled val="1"/>
        </dgm:presLayoutVars>
      </dgm:prSet>
      <dgm:spPr/>
    </dgm:pt>
    <dgm:pt modelId="{DD381973-F1D5-453D-A116-3252C9849486}" type="pres">
      <dgm:prSet presAssocID="{64A47801-2EBE-405B-95B6-1847F1548D8A}" presName="Accent2" presStyleCnt="0"/>
      <dgm:spPr/>
    </dgm:pt>
    <dgm:pt modelId="{D21B40E7-1BEA-42F6-9F41-1FFD9B7C1E79}" type="pres">
      <dgm:prSet presAssocID="{64A47801-2EBE-405B-95B6-1847F1548D8A}" presName="Accent" presStyleLbl="bgShp" presStyleIdx="1" presStyleCnt="2"/>
      <dgm:spPr/>
    </dgm:pt>
    <dgm:pt modelId="{7A1B879E-BCA2-4921-AD91-9F5993D01CEF}" type="pres">
      <dgm:prSet presAssocID="{64A47801-2EBE-405B-95B6-1847F1548D8A}" presName="Child2" presStyleLbl="node1" presStyleIdx="1" presStyleCnt="2">
        <dgm:presLayoutVars>
          <dgm:chMax val="0"/>
          <dgm:chPref val="0"/>
          <dgm:bulletEnabled val="1"/>
        </dgm:presLayoutVars>
      </dgm:prSet>
      <dgm:spPr/>
    </dgm:pt>
  </dgm:ptLst>
  <dgm:cxnLst>
    <dgm:cxn modelId="{28949776-D0C4-41FF-83C8-5AC7AE3D4138}" type="presOf" srcId="{64A47801-2EBE-405B-95B6-1847F1548D8A}" destId="{7A1B879E-BCA2-4921-AD91-9F5993D01CEF}" srcOrd="0" destOrd="0" presId="urn:microsoft.com/office/officeart/2011/layout/HexagonRadial"/>
    <dgm:cxn modelId="{E5698F92-84F2-4741-9465-657DCE8374EE}" srcId="{E145CF6C-B1BF-4BE8-ADA9-51E384095E4C}" destId="{B37D5E38-6654-4E6E-87E5-6D9E53A377BE}" srcOrd="0" destOrd="0" parTransId="{5E84C070-74FE-4FE2-B701-B95CA2C61808}" sibTransId="{5EDF3B6E-73A8-435F-A6A9-EC20DB8F83DD}"/>
    <dgm:cxn modelId="{24472DBC-AC2C-4AA1-B499-52CE8EC89EE6}" srcId="{763DC733-E8F7-4A63-AE19-888315CC5486}" destId="{E145CF6C-B1BF-4BE8-ADA9-51E384095E4C}" srcOrd="0" destOrd="0" parTransId="{C772A7B4-5F5B-457A-AB79-8F1A0CDDD1D2}" sibTransId="{F5310D83-7551-4159-A435-C8BB4108EC33}"/>
    <dgm:cxn modelId="{043658BD-2EA0-48F9-A33F-5A27123BC77F}" type="presOf" srcId="{B37D5E38-6654-4E6E-87E5-6D9E53A377BE}" destId="{2D016C93-30A1-4514-A66C-2585BBCCD1A8}" srcOrd="0" destOrd="0" presId="urn:microsoft.com/office/officeart/2011/layout/HexagonRadial"/>
    <dgm:cxn modelId="{1A0AE8D1-F1C8-47F2-82C2-DDCD539896F4}" srcId="{E145CF6C-B1BF-4BE8-ADA9-51E384095E4C}" destId="{64A47801-2EBE-405B-95B6-1847F1548D8A}" srcOrd="1" destOrd="0" parTransId="{9B777707-B68B-42A5-BA5F-7429BF1FCC4F}" sibTransId="{B7AB651A-0040-4D69-B18D-FBDD7C4C2CEE}"/>
    <dgm:cxn modelId="{06516FF7-14BD-4983-B4D5-3AFCBC63A30C}" type="presOf" srcId="{763DC733-E8F7-4A63-AE19-888315CC5486}" destId="{BEF37B39-8450-43FC-B143-1E384C9C4541}" srcOrd="0" destOrd="0" presId="urn:microsoft.com/office/officeart/2011/layout/HexagonRadial"/>
    <dgm:cxn modelId="{8CA232FC-8054-470F-A871-F03000CF2B33}" type="presOf" srcId="{E145CF6C-B1BF-4BE8-ADA9-51E384095E4C}" destId="{A8F6539A-DE35-460F-8008-928BF95A5389}" srcOrd="0" destOrd="0" presId="urn:microsoft.com/office/officeart/2011/layout/HexagonRadial"/>
    <dgm:cxn modelId="{A36E9246-DF44-40B5-899B-6D6E6057AEAD}" type="presParOf" srcId="{BEF37B39-8450-43FC-B143-1E384C9C4541}" destId="{A8F6539A-DE35-460F-8008-928BF95A5389}" srcOrd="0" destOrd="0" presId="urn:microsoft.com/office/officeart/2011/layout/HexagonRadial"/>
    <dgm:cxn modelId="{F91D19B2-6F83-45FE-86A8-A09DC1BBBEBE}" type="presParOf" srcId="{BEF37B39-8450-43FC-B143-1E384C9C4541}" destId="{83522404-6880-414C-9CC3-325A33EE9D44}" srcOrd="1" destOrd="0" presId="urn:microsoft.com/office/officeart/2011/layout/HexagonRadial"/>
    <dgm:cxn modelId="{9E0AA9B2-2331-42C1-9BFE-D825C28CD9C2}" type="presParOf" srcId="{83522404-6880-414C-9CC3-325A33EE9D44}" destId="{2FBF6102-D064-4628-8A34-B080B6388F30}" srcOrd="0" destOrd="0" presId="urn:microsoft.com/office/officeart/2011/layout/HexagonRadial"/>
    <dgm:cxn modelId="{78A8B26F-BD36-49E7-818E-DAAC8763859C}" type="presParOf" srcId="{BEF37B39-8450-43FC-B143-1E384C9C4541}" destId="{2D016C93-30A1-4514-A66C-2585BBCCD1A8}" srcOrd="2" destOrd="0" presId="urn:microsoft.com/office/officeart/2011/layout/HexagonRadial"/>
    <dgm:cxn modelId="{A1080059-6C10-482B-A13E-9A3C59C4013F}" type="presParOf" srcId="{BEF37B39-8450-43FC-B143-1E384C9C4541}" destId="{DD381973-F1D5-453D-A116-3252C9849486}" srcOrd="3" destOrd="0" presId="urn:microsoft.com/office/officeart/2011/layout/HexagonRadial"/>
    <dgm:cxn modelId="{3EC0A224-9C0C-49AE-84F8-48A881E6F628}" type="presParOf" srcId="{DD381973-F1D5-453D-A116-3252C9849486}" destId="{D21B40E7-1BEA-42F6-9F41-1FFD9B7C1E79}" srcOrd="0" destOrd="0" presId="urn:microsoft.com/office/officeart/2011/layout/HexagonRadial"/>
    <dgm:cxn modelId="{6DFFE515-812E-4444-9D10-3127132C8BDF}" type="presParOf" srcId="{BEF37B39-8450-43FC-B143-1E384C9C4541}" destId="{7A1B879E-BCA2-4921-AD91-9F5993D01CEF}" srcOrd="4" destOrd="0" presId="urn:microsoft.com/office/officeart/2011/layout/HexagonRadial"/>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FA77B-37C9-45B9-A11F-EB5C4E6084C8}">
      <dsp:nvSpPr>
        <dsp:cNvPr id="0" name=""/>
        <dsp:cNvSpPr/>
      </dsp:nvSpPr>
      <dsp:spPr>
        <a:xfrm>
          <a:off x="0" y="3294964"/>
          <a:ext cx="8128000"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21900-4F1C-4343-ADF1-9208B097EB0D}">
      <dsp:nvSpPr>
        <dsp:cNvPr id="0" name=""/>
        <dsp:cNvSpPr/>
      </dsp:nvSpPr>
      <dsp:spPr>
        <a:xfrm>
          <a:off x="0" y="2461476"/>
          <a:ext cx="8128000"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664654-91C8-458E-8245-F67E51A3A9DC}">
      <dsp:nvSpPr>
        <dsp:cNvPr id="0" name=""/>
        <dsp:cNvSpPr/>
      </dsp:nvSpPr>
      <dsp:spPr>
        <a:xfrm>
          <a:off x="0" y="1627988"/>
          <a:ext cx="8128000"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656C0A-1C44-4A6D-A460-A1D7963A82A3}">
      <dsp:nvSpPr>
        <dsp:cNvPr id="0" name=""/>
        <dsp:cNvSpPr/>
      </dsp:nvSpPr>
      <dsp:spPr>
        <a:xfrm>
          <a:off x="0" y="794499"/>
          <a:ext cx="8128000"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02664F-DD6B-4C71-A954-7B8C3D4E0FFC}">
      <dsp:nvSpPr>
        <dsp:cNvPr id="0" name=""/>
        <dsp:cNvSpPr/>
      </dsp:nvSpPr>
      <dsp:spPr>
        <a:xfrm>
          <a:off x="2242987" y="701"/>
          <a:ext cx="5755305" cy="79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ClrTx/>
            <a:buSzTx/>
            <a:buFontTx/>
            <a:buNone/>
          </a:pPr>
          <a:r>
            <a:rPr lang="en-US" altLang="zh-CN" sz="2000" b="0" kern="1200" dirty="0">
              <a:latin typeface="Helvetica" panose="020B0604020202020204" pitchFamily="34" charset="0"/>
              <a:cs typeface="Helvetica" panose="020B0604020202020204" pitchFamily="34" charset="0"/>
            </a:rPr>
            <a:t>The r</a:t>
          </a:r>
          <a:r>
            <a:rPr lang="en-US" sz="2000" b="0" kern="1200" dirty="0">
              <a:latin typeface="Helvetica" panose="020B0604020202020204" pitchFamily="34" charset="0"/>
              <a:cs typeface="Helvetica" panose="020B0604020202020204" pitchFamily="34" charset="0"/>
            </a:rPr>
            <a:t>eplacement or repair cost of total</a:t>
          </a:r>
          <a:r>
            <a:rPr lang="en-US" altLang="zh-CN" sz="2000" b="0" kern="1200" dirty="0">
              <a:latin typeface="Helvetica" panose="020B0604020202020204" pitchFamily="34" charset="0"/>
              <a:cs typeface="Helvetica" panose="020B0604020202020204" pitchFamily="34" charset="0"/>
            </a:rPr>
            <a:t>l</a:t>
          </a:r>
          <a:r>
            <a:rPr lang="en-US" sz="2000" b="0" kern="1200" dirty="0">
              <a:latin typeface="Helvetica" panose="020B0604020202020204" pitchFamily="34" charset="0"/>
              <a:cs typeface="Helvetica" panose="020B0604020202020204" pitchFamily="34" charset="0"/>
            </a:rPr>
            <a:t>y or partially destroyed physical assets and stocks</a:t>
          </a:r>
          <a:r>
            <a:rPr lang="en-US" altLang="zh-CN" sz="2000" b="0" kern="1200" dirty="0">
              <a:latin typeface="Helvetica" panose="020B0604020202020204" pitchFamily="34" charset="0"/>
              <a:cs typeface="Helvetica" panose="020B0604020202020204" pitchFamily="34" charset="0"/>
            </a:rPr>
            <a:t>.</a:t>
          </a:r>
          <a:endParaRPr lang="en-US" sz="2000" kern="1200" dirty="0">
            <a:latin typeface="Helvetica" panose="020B0604020202020204" pitchFamily="34" charset="0"/>
            <a:cs typeface="Helvetica" panose="020B0604020202020204" pitchFamily="34" charset="0"/>
          </a:endParaRPr>
        </a:p>
      </dsp:txBody>
      <dsp:txXfrm>
        <a:off x="2242987" y="701"/>
        <a:ext cx="5755305" cy="793798"/>
      </dsp:txXfrm>
    </dsp:sp>
    <dsp:sp modelId="{CAD75B71-4867-4F99-BD31-2B3C850EA63D}">
      <dsp:nvSpPr>
        <dsp:cNvPr id="0" name=""/>
        <dsp:cNvSpPr/>
      </dsp:nvSpPr>
      <dsp:spPr>
        <a:xfrm>
          <a:off x="0" y="701"/>
          <a:ext cx="2113280" cy="793798"/>
        </a:xfrm>
        <a:prstGeom prst="round2SameRect">
          <a:avLst>
            <a:gd name="adj1" fmla="val 16670"/>
            <a:gd name="adj2" fmla="val 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panose="020B0604020202020204" pitchFamily="34" charset="0"/>
              <a:cs typeface="Helvetica" panose="020B0604020202020204" pitchFamily="34" charset="0"/>
            </a:rPr>
            <a:t>Damage</a:t>
          </a:r>
        </a:p>
      </dsp:txBody>
      <dsp:txXfrm>
        <a:off x="38757" y="39458"/>
        <a:ext cx="2035766" cy="755041"/>
      </dsp:txXfrm>
    </dsp:sp>
    <dsp:sp modelId="{55AE8468-4C42-45A7-8A65-F88F4C65FBFB}">
      <dsp:nvSpPr>
        <dsp:cNvPr id="0" name=""/>
        <dsp:cNvSpPr/>
      </dsp:nvSpPr>
      <dsp:spPr>
        <a:xfrm>
          <a:off x="2293781" y="834189"/>
          <a:ext cx="5653716" cy="79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ClrTx/>
            <a:buSzTx/>
            <a:buFontTx/>
            <a:buNone/>
          </a:pPr>
          <a:r>
            <a:rPr lang="en-US" altLang="zh-CN" sz="2000" b="0" kern="1200" dirty="0">
              <a:latin typeface="Helvetica" panose="020B0604020202020204" pitchFamily="34" charset="0"/>
              <a:cs typeface="Helvetica" panose="020B0604020202020204" pitchFamily="34" charset="0"/>
            </a:rPr>
            <a:t>C</a:t>
          </a:r>
          <a:r>
            <a:rPr lang="en-US" sz="2000" b="0" kern="1200" dirty="0">
              <a:latin typeface="Helvetica" panose="020B0604020202020204" pitchFamily="34" charset="0"/>
              <a:cs typeface="Helvetica" panose="020B0604020202020204" pitchFamily="34" charset="0"/>
            </a:rPr>
            <a:t>hanges </a:t>
          </a:r>
          <a:r>
            <a:rPr lang="en-US" altLang="zh-CN" sz="2000" b="0" kern="1200" dirty="0">
              <a:latin typeface="Helvetica" panose="020B0604020202020204" pitchFamily="34" charset="0"/>
              <a:cs typeface="Helvetica" panose="020B0604020202020204" pitchFamily="34" charset="0"/>
            </a:rPr>
            <a:t>to</a:t>
          </a:r>
          <a:r>
            <a:rPr lang="en-US" sz="2000" b="0" kern="1200" dirty="0">
              <a:latin typeface="Helvetica" panose="020B0604020202020204" pitchFamily="34" charset="0"/>
              <a:cs typeface="Helvetica" panose="020B0604020202020204" pitchFamily="34" charset="0"/>
            </a:rPr>
            <a:t> economic flows </a:t>
          </a:r>
          <a:r>
            <a:rPr lang="en-US" altLang="zh-CN" sz="2000" b="0" kern="1200" dirty="0">
              <a:latin typeface="Helvetica" panose="020B0604020202020204" pitchFamily="34" charset="0"/>
              <a:cs typeface="Helvetica" panose="020B0604020202020204" pitchFamily="34" charset="0"/>
            </a:rPr>
            <a:t>due</a:t>
          </a:r>
          <a:r>
            <a:rPr lang="zh-CN" altLang="en-US" sz="2000" b="0" kern="1200" dirty="0">
              <a:latin typeface="Helvetica" panose="020B0604020202020204" pitchFamily="34" charset="0"/>
              <a:cs typeface="Helvetica" panose="020B0604020202020204" pitchFamily="34" charset="0"/>
            </a:rPr>
            <a:t> </a:t>
          </a:r>
          <a:r>
            <a:rPr lang="en-US" altLang="zh-CN" sz="2000" b="0" kern="1200" dirty="0">
              <a:latin typeface="Helvetica" panose="020B0604020202020204" pitchFamily="34" charset="0"/>
              <a:cs typeface="Helvetica" panose="020B0604020202020204" pitchFamily="34" charset="0"/>
            </a:rPr>
            <a:t>to</a:t>
          </a:r>
          <a:r>
            <a:rPr lang="zh-CN" altLang="en-US" sz="2000" b="0" kern="1200" dirty="0">
              <a:latin typeface="Helvetica" panose="020B0604020202020204" pitchFamily="34" charset="0"/>
              <a:cs typeface="Helvetica" panose="020B0604020202020204" pitchFamily="34" charset="0"/>
            </a:rPr>
            <a:t> </a:t>
          </a:r>
          <a:r>
            <a:rPr lang="en-US" altLang="zh-CN" sz="2000" b="0" kern="1200" dirty="0">
              <a:latin typeface="Helvetica" panose="020B0604020202020204" pitchFamily="34" charset="0"/>
              <a:cs typeface="Helvetica" panose="020B0604020202020204" pitchFamily="34" charset="0"/>
            </a:rPr>
            <a:t>a</a:t>
          </a:r>
          <a:r>
            <a:rPr lang="zh-CN" altLang="en-US" sz="2000" b="0" kern="1200" dirty="0">
              <a:latin typeface="Helvetica" panose="020B0604020202020204" pitchFamily="34" charset="0"/>
              <a:cs typeface="Helvetica" panose="020B0604020202020204" pitchFamily="34" charset="0"/>
            </a:rPr>
            <a:t> </a:t>
          </a:r>
          <a:r>
            <a:rPr lang="en-US" altLang="zh-CN" sz="2000" b="0" kern="1200" dirty="0">
              <a:latin typeface="Helvetica" panose="020B0604020202020204" pitchFamily="34" charset="0"/>
              <a:cs typeface="Helvetica" panose="020B0604020202020204" pitchFamily="34" charset="0"/>
            </a:rPr>
            <a:t>disaster</a:t>
          </a:r>
          <a:endParaRPr lang="en-US" sz="2000" kern="1200" dirty="0">
            <a:latin typeface="Helvetica" panose="020B0604020202020204" pitchFamily="34" charset="0"/>
            <a:cs typeface="Helvetica" panose="020B0604020202020204" pitchFamily="34" charset="0"/>
          </a:endParaRPr>
        </a:p>
      </dsp:txBody>
      <dsp:txXfrm>
        <a:off x="2293781" y="834189"/>
        <a:ext cx="5653716" cy="793798"/>
      </dsp:txXfrm>
    </dsp:sp>
    <dsp:sp modelId="{DD21B021-7F64-45DB-A345-E5BEDF742182}">
      <dsp:nvSpPr>
        <dsp:cNvPr id="0" name=""/>
        <dsp:cNvSpPr/>
      </dsp:nvSpPr>
      <dsp:spPr>
        <a:xfrm>
          <a:off x="0" y="834189"/>
          <a:ext cx="2113280" cy="793798"/>
        </a:xfrm>
        <a:prstGeom prst="round2SameRect">
          <a:avLst>
            <a:gd name="adj1" fmla="val 16670"/>
            <a:gd name="adj2" fmla="val 0"/>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w="9525" cap="flat" cmpd="sng" algn="ctr">
          <a:solidFill>
            <a:schemeClr val="accent2">
              <a:hueOff val="1560506"/>
              <a:satOff val="-1946"/>
              <a:lumOff val="45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panose="020B0604020202020204" pitchFamily="34" charset="0"/>
              <a:cs typeface="Helvetica" panose="020B0604020202020204" pitchFamily="34" charset="0"/>
            </a:rPr>
            <a:t>Loss</a:t>
          </a:r>
        </a:p>
      </dsp:txBody>
      <dsp:txXfrm>
        <a:off x="38757" y="872946"/>
        <a:ext cx="2035766" cy="755041"/>
      </dsp:txXfrm>
    </dsp:sp>
    <dsp:sp modelId="{9DBA7BAC-F1B4-4919-8332-132912C2926D}">
      <dsp:nvSpPr>
        <dsp:cNvPr id="0" name=""/>
        <dsp:cNvSpPr/>
      </dsp:nvSpPr>
      <dsp:spPr>
        <a:xfrm>
          <a:off x="2324276" y="1667677"/>
          <a:ext cx="5592727" cy="79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Font typeface="Wingdings" pitchFamily="2" charset="2"/>
            <a:buNone/>
          </a:pPr>
          <a:r>
            <a:rPr lang="en-US" altLang="zh-CN" sz="2000" kern="1200" dirty="0">
              <a:latin typeface="Helvetica" panose="020B0604020202020204" pitchFamily="34" charset="0"/>
              <a:cs typeface="Helvetica" panose="020B0604020202020204" pitchFamily="34" charset="0"/>
            </a:rPr>
            <a:t>S</a:t>
          </a:r>
          <a:r>
            <a:rPr lang="en-US" sz="2000" kern="1200" dirty="0">
              <a:latin typeface="Helvetica" panose="020B0604020202020204" pitchFamily="34" charset="0"/>
              <a:cs typeface="Helvetica" panose="020B0604020202020204" pitchFamily="34" charset="0"/>
            </a:rPr>
            <a:t>tored production and inputs</a:t>
          </a:r>
          <a:r>
            <a:rPr lang="en-US" altLang="zh-CN" sz="2000" kern="1200" dirty="0">
              <a:latin typeface="Helvetica" panose="020B0604020202020204" pitchFamily="34" charset="0"/>
              <a:cs typeface="Helvetica" panose="020B0604020202020204" pitchFamily="34" charset="0"/>
            </a:rPr>
            <a:t>; A</a:t>
          </a:r>
          <a:r>
            <a:rPr lang="en-US" sz="2000" kern="1200" dirty="0">
              <a:latin typeface="Helvetica" panose="020B0604020202020204" pitchFamily="34" charset="0"/>
              <a:cs typeface="Helvetica" panose="020B0604020202020204" pitchFamily="34" charset="0"/>
            </a:rPr>
            <a:t>ctual production</a:t>
          </a:r>
          <a:r>
            <a:rPr lang="en-US" altLang="zh-CN" sz="2000" b="0" kern="1200" dirty="0">
              <a:latin typeface="Helvetica" panose="020B0604020202020204" pitchFamily="34" charset="0"/>
              <a:cs typeface="Helvetica" panose="020B0604020202020204" pitchFamily="34" charset="0"/>
            </a:rPr>
            <a:t>.</a:t>
          </a:r>
          <a:endParaRPr lang="en-US" sz="2000" kern="1200" dirty="0">
            <a:latin typeface="Helvetica" panose="020B0604020202020204" pitchFamily="34" charset="0"/>
            <a:cs typeface="Helvetica" panose="020B0604020202020204" pitchFamily="34" charset="0"/>
          </a:endParaRPr>
        </a:p>
      </dsp:txBody>
      <dsp:txXfrm>
        <a:off x="2324276" y="1667677"/>
        <a:ext cx="5592727" cy="793798"/>
      </dsp:txXfrm>
    </dsp:sp>
    <dsp:sp modelId="{FF57FBCE-011D-49E7-AD9A-C698F8F953F4}">
      <dsp:nvSpPr>
        <dsp:cNvPr id="0" name=""/>
        <dsp:cNvSpPr/>
      </dsp:nvSpPr>
      <dsp:spPr>
        <a:xfrm>
          <a:off x="0" y="1667677"/>
          <a:ext cx="2113280" cy="793798"/>
        </a:xfrm>
        <a:prstGeom prst="round2SameRect">
          <a:avLst>
            <a:gd name="adj1" fmla="val 16670"/>
            <a:gd name="adj2" fmla="val 0"/>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w="9525" cap="flat" cmpd="sng" algn="ctr">
          <a:solidFill>
            <a:schemeClr val="accent2">
              <a:hueOff val="3121013"/>
              <a:satOff val="-3893"/>
              <a:lumOff val="915"/>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panose="020B0604020202020204" pitchFamily="34" charset="0"/>
              <a:cs typeface="Helvetica" panose="020B0604020202020204" pitchFamily="34" charset="0"/>
            </a:rPr>
            <a:t>Production</a:t>
          </a:r>
        </a:p>
      </dsp:txBody>
      <dsp:txXfrm>
        <a:off x="38757" y="1706434"/>
        <a:ext cx="2035766" cy="755041"/>
      </dsp:txXfrm>
    </dsp:sp>
    <dsp:sp modelId="{AD9E387D-08EA-4124-955D-92D1F04D3533}">
      <dsp:nvSpPr>
        <dsp:cNvPr id="0" name=""/>
        <dsp:cNvSpPr/>
      </dsp:nvSpPr>
      <dsp:spPr>
        <a:xfrm>
          <a:off x="2324276" y="2501166"/>
          <a:ext cx="5592727" cy="79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Font typeface="Wingdings" pitchFamily="2" charset="2"/>
            <a:buNone/>
          </a:pPr>
          <a:r>
            <a:rPr lang="en-US" altLang="zh-CN" sz="2000" kern="1200" dirty="0">
              <a:latin typeface="Helvetica" panose="020B0604020202020204" pitchFamily="34" charset="0"/>
              <a:cs typeface="Helvetica" panose="020B0604020202020204" pitchFamily="34" charset="0"/>
            </a:rPr>
            <a:t>Facilities,</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m</a:t>
          </a:r>
          <a:r>
            <a:rPr lang="en-US" sz="2000" kern="1200" dirty="0">
              <a:latin typeface="Helvetica" panose="020B0604020202020204" pitchFamily="34" charset="0"/>
              <a:cs typeface="Helvetica" panose="020B0604020202020204" pitchFamily="34" charset="0"/>
            </a:rPr>
            <a:t>ac</a:t>
          </a:r>
          <a:r>
            <a:rPr lang="en-US" altLang="zh-CN" sz="2000" kern="1200" dirty="0">
              <a:latin typeface="Helvetica" panose="020B0604020202020204" pitchFamily="34" charset="0"/>
              <a:cs typeface="Helvetica" panose="020B0604020202020204" pitchFamily="34" charset="0"/>
            </a:rPr>
            <a:t>hinery,</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tools,</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infrastructure</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related</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to</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agricultural</a:t>
          </a:r>
          <a:r>
            <a:rPr lang="zh-CN" altLang="en-US" sz="2000" kern="1200" dirty="0">
              <a:latin typeface="Helvetica" panose="020B0604020202020204" pitchFamily="34" charset="0"/>
              <a:cs typeface="Helvetica" panose="020B0604020202020204" pitchFamily="34" charset="0"/>
            </a:rPr>
            <a:t> </a:t>
          </a:r>
          <a:r>
            <a:rPr lang="en-US" altLang="zh-CN" sz="2000" kern="1200" dirty="0">
              <a:latin typeface="Helvetica" panose="020B0604020202020204" pitchFamily="34" charset="0"/>
              <a:cs typeface="Helvetica" panose="020B0604020202020204" pitchFamily="34" charset="0"/>
            </a:rPr>
            <a:t>production</a:t>
          </a:r>
          <a:endParaRPr lang="en-US" sz="2000" kern="1200" dirty="0">
            <a:latin typeface="Helvetica" panose="020B0604020202020204" pitchFamily="34" charset="0"/>
            <a:cs typeface="Helvetica" panose="020B0604020202020204" pitchFamily="34" charset="0"/>
          </a:endParaRPr>
        </a:p>
      </dsp:txBody>
      <dsp:txXfrm>
        <a:off x="2324276" y="2501166"/>
        <a:ext cx="5592727" cy="793798"/>
      </dsp:txXfrm>
    </dsp:sp>
    <dsp:sp modelId="{752AF7BC-BEBB-4712-A931-BE18FF4B7E4C}">
      <dsp:nvSpPr>
        <dsp:cNvPr id="0" name=""/>
        <dsp:cNvSpPr/>
      </dsp:nvSpPr>
      <dsp:spPr>
        <a:xfrm>
          <a:off x="0" y="2501166"/>
          <a:ext cx="2113280" cy="793798"/>
        </a:xfrm>
        <a:prstGeom prst="round2SameRect">
          <a:avLst>
            <a:gd name="adj1" fmla="val 16670"/>
            <a:gd name="adj2" fmla="val 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w="9525" cap="flat" cmpd="sng" algn="ctr">
          <a:solidFill>
            <a:schemeClr val="accent2">
              <a:hueOff val="4681519"/>
              <a:satOff val="-5839"/>
              <a:lumOff val="137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Wingdings" pitchFamily="2" charset="2"/>
            <a:buNone/>
          </a:pPr>
          <a:r>
            <a:rPr lang="en-US" sz="2000" b="1" kern="1200" dirty="0">
              <a:latin typeface="Helvetica" panose="020B0604020202020204" pitchFamily="34" charset="0"/>
              <a:cs typeface="Helvetica" panose="020B0604020202020204" pitchFamily="34" charset="0"/>
            </a:rPr>
            <a:t>Assets</a:t>
          </a:r>
        </a:p>
      </dsp:txBody>
      <dsp:txXfrm>
        <a:off x="38757" y="2539923"/>
        <a:ext cx="2035766" cy="755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6539A-DE35-460F-8008-928BF95A5389}">
      <dsp:nvSpPr>
        <dsp:cNvPr id="0" name=""/>
        <dsp:cNvSpPr/>
      </dsp:nvSpPr>
      <dsp:spPr>
        <a:xfrm>
          <a:off x="713836" y="551313"/>
          <a:ext cx="1572242" cy="1359939"/>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Production Loss</a:t>
          </a:r>
        </a:p>
      </dsp:txBody>
      <dsp:txXfrm>
        <a:off x="974368" y="776665"/>
        <a:ext cx="1051178" cy="909235"/>
      </dsp:txXfrm>
    </dsp:sp>
    <dsp:sp modelId="{D21B40E7-1BEA-42F6-9F41-1FFD9B7C1E79}">
      <dsp:nvSpPr>
        <dsp:cNvPr id="0" name=""/>
        <dsp:cNvSpPr/>
      </dsp:nvSpPr>
      <dsp:spPr>
        <a:xfrm>
          <a:off x="2390668" y="856149"/>
          <a:ext cx="593284" cy="511177"/>
        </a:xfrm>
        <a:prstGeom prst="hexagon">
          <a:avLst>
            <a:gd name="adj" fmla="val 28900"/>
            <a:gd name="vf" fmla="val 11547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D016C93-30A1-4514-A66C-2585BBCCD1A8}">
      <dsp:nvSpPr>
        <dsp:cNvPr id="0" name=""/>
        <dsp:cNvSpPr/>
      </dsp:nvSpPr>
      <dsp:spPr>
        <a:xfrm>
          <a:off x="2040293" y="0"/>
          <a:ext cx="1288281" cy="1114692"/>
        </a:xfrm>
        <a:prstGeom prst="hexagon">
          <a:avLst>
            <a:gd name="adj" fmla="val 2857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Production Damage</a:t>
          </a:r>
        </a:p>
      </dsp:txBody>
      <dsp:txXfrm>
        <a:off x="2253806" y="184743"/>
        <a:ext cx="861255" cy="745206"/>
      </dsp:txXfrm>
    </dsp:sp>
    <dsp:sp modelId="{7A1B879E-BCA2-4921-AD91-9F5993D01CEF}">
      <dsp:nvSpPr>
        <dsp:cNvPr id="0" name=""/>
        <dsp:cNvSpPr/>
      </dsp:nvSpPr>
      <dsp:spPr>
        <a:xfrm>
          <a:off x="2040293" y="1347628"/>
          <a:ext cx="1288281" cy="1114692"/>
        </a:xfrm>
        <a:prstGeom prst="hexagon">
          <a:avLst>
            <a:gd name="adj" fmla="val 28570"/>
            <a:gd name="vf" fmla="val 11547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Asset Damage</a:t>
          </a:r>
        </a:p>
      </dsp:txBody>
      <dsp:txXfrm>
        <a:off x="2253806" y="1532371"/>
        <a:ext cx="861255" cy="74520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B14EB6-3816-0051-3B07-94A30FA48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220DDD-A259-419E-759F-6F0E9528E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A28A5E-C87B-489C-ACEE-9DC231B41360}" type="datetimeFigureOut">
              <a:rPr lang="en-US" smtClean="0"/>
              <a:t>5/28/2025</a:t>
            </a:fld>
            <a:endParaRPr lang="en-US"/>
          </a:p>
        </p:txBody>
      </p:sp>
      <p:sp>
        <p:nvSpPr>
          <p:cNvPr id="4" name="Footer Placeholder 3">
            <a:extLst>
              <a:ext uri="{FF2B5EF4-FFF2-40B4-BE49-F238E27FC236}">
                <a16:creationId xmlns:a16="http://schemas.microsoft.com/office/drawing/2014/main" id="{C2D4B7EB-A982-CFF9-3EB5-0B12FA2AE9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44771F-BD88-0C2D-F000-238F18E4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AC2DAE-814C-436F-9E0E-08B26308A65B}" type="slidenum">
              <a:rPr lang="en-US" smtClean="0"/>
              <a:t>‹#›</a:t>
            </a:fld>
            <a:endParaRPr lang="en-US"/>
          </a:p>
        </p:txBody>
      </p:sp>
    </p:spTree>
    <p:extLst>
      <p:ext uri="{BB962C8B-B14F-4D97-AF65-F5344CB8AC3E}">
        <p14:creationId xmlns:p14="http://schemas.microsoft.com/office/powerpoint/2010/main" val="2701823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document/d/133Hmso3JEAw86VIL4d1PskORKwUwxwmI/edit#heading=h.30j0zl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cs.google.com/document/d/133Hmso3JEAw86VIL4d1PskORKwUwxwmI/edit#heading=h.1fob9t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709606" y="4518123"/>
            <a:ext cx="5683264" cy="3696793"/>
          </a:xfrm>
          <a:prstGeom prst="rect">
            <a:avLst/>
          </a:prstGeom>
          <a:noFill/>
          <a:ln>
            <a:noFill/>
          </a:ln>
        </p:spPr>
        <p:txBody>
          <a:bodyPr spcFirstLastPara="1" wrap="square" lIns="92325" tIns="46150" rIns="92325" bIns="46150" anchor="t" anchorCtr="0">
            <a:noAutofit/>
          </a:bodyPr>
          <a:lstStyle/>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4023237" y="8917771"/>
            <a:ext cx="3077633" cy="470705"/>
          </a:xfrm>
          <a:prstGeom prst="rect">
            <a:avLst/>
          </a:prstGeom>
          <a:noFill/>
          <a:ln>
            <a:noFill/>
          </a:ln>
        </p:spPr>
        <p:txBody>
          <a:bodyPr spcFirstLastPara="1" wrap="square" lIns="92325" tIns="46150" rIns="92325" bIns="461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9:notes"/>
          <p:cNvSpPr txBox="1">
            <a:spLocks noGrp="1"/>
          </p:cNvSpPr>
          <p:nvPr>
            <p:ph type="body" idx="1"/>
          </p:nvPr>
        </p:nvSpPr>
        <p:spPr>
          <a:xfrm>
            <a:off x="709606" y="4518123"/>
            <a:ext cx="5683264" cy="3696793"/>
          </a:xfrm>
          <a:prstGeom prst="rect">
            <a:avLst/>
          </a:prstGeom>
          <a:noFill/>
          <a:ln>
            <a:noFill/>
          </a:ln>
        </p:spPr>
        <p:txBody>
          <a:bodyPr spcFirstLastPara="1" wrap="square" lIns="92325" tIns="46150" rIns="92325" bIns="46150" anchor="t" anchorCtr="0">
            <a:noAutofit/>
          </a:bodyPr>
          <a:lstStyle/>
          <a:p>
            <a:pPr marL="0" lvl="0" indent="0" algn="l" rtl="0">
              <a:lnSpc>
                <a:spcPct val="100000"/>
              </a:lnSpc>
              <a:spcBef>
                <a:spcPts val="0"/>
              </a:spcBef>
              <a:spcAft>
                <a:spcPts val="0"/>
              </a:spcAft>
              <a:buSzPts val="1400"/>
              <a:buNone/>
            </a:pPr>
            <a:endParaRPr lang="en-US"/>
          </a:p>
        </p:txBody>
      </p:sp>
      <p:sp>
        <p:nvSpPr>
          <p:cNvPr id="136" name="Google Shape;136;p2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195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709606" y="4518123"/>
            <a:ext cx="5683264" cy="3696793"/>
          </a:xfrm>
          <a:prstGeom prst="rect">
            <a:avLst/>
          </a:prstGeom>
          <a:noFill/>
          <a:ln>
            <a:noFill/>
          </a:ln>
        </p:spPr>
        <p:txBody>
          <a:bodyPr spcFirstLastPara="1" wrap="square" lIns="92325" tIns="46150" rIns="92325" bIns="46150" anchor="t" anchorCtr="0">
            <a:noAutofit/>
          </a:bodyPr>
          <a:lstStyle/>
          <a:p>
            <a:pPr marL="0" lvl="0" indent="0" algn="l" rtl="0">
              <a:spcBef>
                <a:spcPts val="0"/>
              </a:spcBef>
              <a:spcAft>
                <a:spcPts val="0"/>
              </a:spcAft>
              <a:buNone/>
            </a:pPr>
            <a:endParaRPr/>
          </a:p>
        </p:txBody>
      </p:sp>
      <p:sp>
        <p:nvSpPr>
          <p:cNvPr id="124" name="Google Shape;124;p2:notes"/>
          <p:cNvSpPr txBox="1">
            <a:spLocks noGrp="1"/>
          </p:cNvSpPr>
          <p:nvPr>
            <p:ph type="sldNum" idx="12"/>
          </p:nvPr>
        </p:nvSpPr>
        <p:spPr>
          <a:xfrm>
            <a:off x="4023237" y="8917771"/>
            <a:ext cx="3077633" cy="470705"/>
          </a:xfrm>
          <a:prstGeom prst="rect">
            <a:avLst/>
          </a:prstGeom>
          <a:noFill/>
          <a:ln>
            <a:noFill/>
          </a:ln>
        </p:spPr>
        <p:txBody>
          <a:bodyPr spcFirstLastPara="1" wrap="square" lIns="92325" tIns="46150" rIns="92325" bIns="4615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41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709606" y="4518123"/>
            <a:ext cx="5683264" cy="3696793"/>
          </a:xfrm>
          <a:prstGeom prst="rect">
            <a:avLst/>
          </a:prstGeom>
          <a:noFill/>
          <a:ln>
            <a:noFill/>
          </a:ln>
        </p:spPr>
        <p:txBody>
          <a:bodyPr spcFirstLastPara="1" wrap="square" lIns="92325" tIns="46150" rIns="92325" bIns="46150" anchor="t" anchorCtr="0">
            <a:noAutofit/>
          </a:bodyPr>
          <a:lstStyle/>
          <a:p>
            <a:pPr marL="0" lvl="0" indent="0" algn="l" rtl="0">
              <a:spcBef>
                <a:spcPts val="0"/>
              </a:spcBef>
              <a:spcAft>
                <a:spcPts val="0"/>
              </a:spcAft>
              <a:buNone/>
            </a:pPr>
            <a:endParaRPr/>
          </a:p>
        </p:txBody>
      </p:sp>
      <p:sp>
        <p:nvSpPr>
          <p:cNvPr id="124" name="Google Shape;124;p2:notes"/>
          <p:cNvSpPr txBox="1">
            <a:spLocks noGrp="1"/>
          </p:cNvSpPr>
          <p:nvPr>
            <p:ph type="sldNum" idx="12"/>
          </p:nvPr>
        </p:nvSpPr>
        <p:spPr>
          <a:xfrm>
            <a:off x="4023237" y="8917771"/>
            <a:ext cx="3077633" cy="470705"/>
          </a:xfrm>
          <a:prstGeom prst="rect">
            <a:avLst/>
          </a:prstGeom>
          <a:noFill/>
          <a:ln>
            <a:noFill/>
          </a:ln>
        </p:spPr>
        <p:txBody>
          <a:bodyPr spcFirstLastPara="1" wrap="square" lIns="92325" tIns="46150" rIns="92325" bIns="4615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2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0E947-7C42-49FC-850C-86B020079178}" type="slidenum">
              <a:rPr lang="en-US" smtClean="0"/>
              <a:t>6</a:t>
            </a:fld>
            <a:endParaRPr lang="en-US"/>
          </a:p>
        </p:txBody>
      </p:sp>
    </p:spTree>
    <p:extLst>
      <p:ext uri="{BB962C8B-B14F-4D97-AF65-F5344CB8AC3E}">
        <p14:creationId xmlns:p14="http://schemas.microsoft.com/office/powerpoint/2010/main" val="343348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69CAA804-09AF-5238-1EE9-2A9376AAB5E5}"/>
            </a:ext>
          </a:extLst>
        </p:cNvPr>
        <p:cNvGrpSpPr/>
        <p:nvPr/>
      </p:nvGrpSpPr>
      <p:grpSpPr>
        <a:xfrm>
          <a:off x="0" y="0"/>
          <a:ext cx="0" cy="0"/>
          <a:chOff x="0" y="0"/>
          <a:chExt cx="0" cy="0"/>
        </a:xfrm>
      </p:grpSpPr>
      <p:sp>
        <p:nvSpPr>
          <p:cNvPr id="135" name="Google Shape;135;p29:notes">
            <a:extLst>
              <a:ext uri="{FF2B5EF4-FFF2-40B4-BE49-F238E27FC236}">
                <a16:creationId xmlns:a16="http://schemas.microsoft.com/office/drawing/2014/main" id="{F52C7E8B-3C9A-146C-1E07-527F2FE98F1B}"/>
              </a:ext>
            </a:extLst>
          </p:cNvPr>
          <p:cNvSpPr txBox="1">
            <a:spLocks noGrp="1"/>
          </p:cNvSpPr>
          <p:nvPr>
            <p:ph type="body" idx="1"/>
          </p:nvPr>
        </p:nvSpPr>
        <p:spPr>
          <a:xfrm>
            <a:off x="709606" y="4518123"/>
            <a:ext cx="5683264" cy="3696793"/>
          </a:xfrm>
          <a:prstGeom prst="rect">
            <a:avLst/>
          </a:prstGeom>
          <a:noFill/>
          <a:ln>
            <a:noFill/>
          </a:ln>
        </p:spPr>
        <p:txBody>
          <a:bodyPr spcFirstLastPara="1" wrap="square" lIns="92325" tIns="46150" rIns="92325" bIns="46150" anchor="t" anchorCtr="0">
            <a:noAutofit/>
          </a:bodyPr>
          <a:lstStyle/>
          <a:p>
            <a:pPr marL="0" lvl="0" indent="0" algn="l" rtl="0">
              <a:lnSpc>
                <a:spcPct val="100000"/>
              </a:lnSpc>
              <a:spcBef>
                <a:spcPts val="0"/>
              </a:spcBef>
              <a:spcAft>
                <a:spcPts val="0"/>
              </a:spcAft>
              <a:buSzPts val="1400"/>
              <a:buNone/>
            </a:pPr>
            <a:endParaRPr lang="en-US"/>
          </a:p>
        </p:txBody>
      </p:sp>
      <p:sp>
        <p:nvSpPr>
          <p:cNvPr id="136" name="Google Shape;136;p29:notes">
            <a:extLst>
              <a:ext uri="{FF2B5EF4-FFF2-40B4-BE49-F238E27FC236}">
                <a16:creationId xmlns:a16="http://schemas.microsoft.com/office/drawing/2014/main" id="{0FC476B8-F50D-365B-2102-505D97236026}"/>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2568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0E947-7C42-49FC-850C-86B020079178}" type="slidenum">
              <a:rPr lang="en-US" smtClean="0"/>
              <a:t>10</a:t>
            </a:fld>
            <a:endParaRPr lang="en-US"/>
          </a:p>
        </p:txBody>
      </p:sp>
    </p:spTree>
    <p:extLst>
      <p:ext uri="{BB962C8B-B14F-4D97-AF65-F5344CB8AC3E}">
        <p14:creationId xmlns:p14="http://schemas.microsoft.com/office/powerpoint/2010/main" val="1313668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902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600"/>
              </a:spcAft>
            </a:pPr>
            <a:r>
              <a:rPr lang="en-US" sz="1200" b="0" i="0" u="none" strike="noStrike" dirty="0">
                <a:solidFill>
                  <a:srgbClr val="000000"/>
                </a:solidFill>
                <a:effectLst/>
                <a:latin typeface="Calibri" panose="020F0502020204030204" pitchFamily="34" charset="0"/>
              </a:rPr>
              <a:t>In addition, maps and other visuals can be used to tell compelling stories that different types of audiences can understand and remember, thus facilitating communication between people with different backgrounds and perspectives; sound and informed choices require effective communication that reaches the multiple audiences involved in planning and decision-making processes (Fischhoff, 2013; Wright, 2016). </a:t>
            </a:r>
          </a:p>
          <a:p>
            <a:pPr algn="just" rtl="0">
              <a:spcBef>
                <a:spcPts val="0"/>
              </a:spcBef>
              <a:spcAft>
                <a:spcPts val="600"/>
              </a:spcAft>
            </a:pPr>
            <a:r>
              <a:rPr lang="en-US" sz="1200" b="0" i="0" u="none" strike="noStrike" dirty="0">
                <a:solidFill>
                  <a:srgbClr val="000000"/>
                </a:solidFill>
                <a:effectLst/>
                <a:latin typeface="Calibri" panose="020F0502020204030204" pitchFamily="34" charset="0"/>
              </a:rPr>
              <a:t>Geographic Information Systems (GIS) environments are one of the potential solutions for improving communication among stakeholders and ensuring that everyone is communicating in the same contextual framework. GIS facilitates the visualization of maps and data, and queries on those maps, data, and associated metadata. Those types of interaction with the data can influence decision makers, affect policy, and inform the general public.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While many scientific endeavors often fail to make new knowledge accessible to stakeholders, it has been suggested (</a:t>
            </a:r>
            <a:r>
              <a:rPr lang="en-US" sz="1200" b="0" i="1" u="none" strike="noStrike" dirty="0">
                <a:solidFill>
                  <a:srgbClr val="000000"/>
                </a:solidFill>
                <a:effectLst/>
                <a:latin typeface="Calibri" panose="020F0502020204030204" pitchFamily="34" charset="0"/>
                <a:hlinkClick r:id="rId3"/>
              </a:rPr>
              <a:t>e.g.</a:t>
            </a:r>
            <a:r>
              <a:rPr lang="en-US" sz="1200" b="0" i="0" u="none" strike="noStrike" dirty="0">
                <a:solidFill>
                  <a:srgbClr val="000000"/>
                </a:solidFill>
                <a:effectLst/>
                <a:latin typeface="Calibri" panose="020F0502020204030204" pitchFamily="34" charset="0"/>
                <a:hlinkClick r:id="rId3"/>
              </a:rPr>
              <a:t>, Lecours 2017</a:t>
            </a:r>
            <a:r>
              <a:rPr lang="en-US" sz="1200" b="0" i="0" u="none" strike="noStrike" dirty="0">
                <a:solidFill>
                  <a:srgbClr val="000000"/>
                </a:solidFill>
                <a:effectLst/>
                <a:latin typeface="Calibri" panose="020F0502020204030204" pitchFamily="34" charset="0"/>
              </a:rPr>
              <a:t>) that the use of GIS to encourage dynamic interaction with multiple maps could help, at least partly, to address this issue. In fact, behavioral experiments have shown that the use of GIS to analyze and interpret data and maps can improve decision making (</a:t>
            </a:r>
            <a:r>
              <a:rPr lang="en-US" sz="1200" b="0" i="0" u="none" strike="noStrike" dirty="0">
                <a:solidFill>
                  <a:srgbClr val="000000"/>
                </a:solidFill>
                <a:effectLst/>
                <a:latin typeface="Calibri" panose="020F0502020204030204" pitchFamily="34" charset="0"/>
                <a:hlinkClick r:id="rId4"/>
              </a:rPr>
              <a:t>Crossland et al., 1995</a:t>
            </a:r>
            <a:r>
              <a:rPr lang="en-US" sz="1200" b="0" i="0" u="none" strike="noStrike" dirty="0">
                <a:solidFill>
                  <a:srgbClr val="000000"/>
                </a:solidFill>
                <a:effectLst/>
                <a:latin typeface="Calibri" panose="020F0502020204030204" pitchFamily="34" charset="0"/>
              </a:rPr>
              <a:t>). GIS-based spatial decision support tools are considered among the best options for informing and assisting decision making (Andersen et al. 2004).</a:t>
            </a:r>
            <a:endParaRPr lang="en-US" b="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Ultimately, this effort has the potential to change the ways that UF/IFAS Cooperative Extension Administration, faculty, and staff collaboratively engage to conduct and operationalize research and extension programs in Florida.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E3E0E947-7C42-49FC-850C-86B020079178}" type="slidenum">
              <a:rPr lang="en-US" smtClean="0"/>
              <a:t>23</a:t>
            </a:fld>
            <a:endParaRPr lang="en-US"/>
          </a:p>
        </p:txBody>
      </p:sp>
    </p:spTree>
    <p:extLst>
      <p:ext uri="{BB962C8B-B14F-4D97-AF65-F5344CB8AC3E}">
        <p14:creationId xmlns:p14="http://schemas.microsoft.com/office/powerpoint/2010/main" val="379975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3: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471481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7365D"/>
              </a:buClr>
              <a:buSzPts val="3300"/>
              <a:buFont typeface="Calibri"/>
              <a:buNone/>
              <a:defRPr sz="2200" b="1">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rgbClr val="17365D"/>
              </a:buClr>
              <a:buSzPts val="1800"/>
              <a:buNone/>
              <a:defRPr sz="1800" b="1">
                <a:latin typeface="+mn-lt"/>
              </a:defRPr>
            </a:lvl1pPr>
            <a:lvl2pPr marL="914400" lvl="1" indent="-228600" algn="l">
              <a:spcBef>
                <a:spcPts val="300"/>
              </a:spcBef>
              <a:spcAft>
                <a:spcPts val="0"/>
              </a:spcAft>
              <a:buClr>
                <a:srgbClr val="17365D"/>
              </a:buClr>
              <a:buSzPts val="1500"/>
              <a:buNone/>
              <a:defRPr sz="1500" b="1"/>
            </a:lvl2pPr>
            <a:lvl3pPr marL="1371600" lvl="2" indent="-228600" algn="l">
              <a:spcBef>
                <a:spcPts val="270"/>
              </a:spcBef>
              <a:spcAft>
                <a:spcPts val="0"/>
              </a:spcAft>
              <a:buClr>
                <a:srgbClr val="17365D"/>
              </a:buClr>
              <a:buSzPts val="1350"/>
              <a:buNone/>
              <a:defRPr sz="1350" b="1"/>
            </a:lvl3pPr>
            <a:lvl4pPr marL="1828800" lvl="3" indent="-228600" algn="l">
              <a:spcBef>
                <a:spcPts val="240"/>
              </a:spcBef>
              <a:spcAft>
                <a:spcPts val="0"/>
              </a:spcAft>
              <a:buClr>
                <a:srgbClr val="17365D"/>
              </a:buClr>
              <a:buSzPts val="1200"/>
              <a:buNone/>
              <a:defRPr sz="1200" b="1"/>
            </a:lvl4pPr>
            <a:lvl5pPr marL="2286000" lvl="4" indent="-228600" algn="l">
              <a:spcBef>
                <a:spcPts val="240"/>
              </a:spcBef>
              <a:spcAft>
                <a:spcPts val="0"/>
              </a:spcAft>
              <a:buClr>
                <a:srgbClr val="17365D"/>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52" name="Google Shape;52;p1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17365D"/>
              </a:buClr>
              <a:buSzPts val="1800"/>
              <a:buChar char="•"/>
              <a:defRPr sz="1800">
                <a:latin typeface="+mn-lt"/>
              </a:defRPr>
            </a:lvl1pPr>
            <a:lvl2pPr marL="914400" lvl="1" indent="-323850" algn="l">
              <a:spcBef>
                <a:spcPts val="300"/>
              </a:spcBef>
              <a:spcAft>
                <a:spcPts val="0"/>
              </a:spcAft>
              <a:buClr>
                <a:srgbClr val="17365D"/>
              </a:buClr>
              <a:buSzPts val="1500"/>
              <a:buChar char="–"/>
              <a:defRPr sz="1500"/>
            </a:lvl2pPr>
            <a:lvl3pPr marL="1371600" lvl="2" indent="-314325" algn="l">
              <a:spcBef>
                <a:spcPts val="270"/>
              </a:spcBef>
              <a:spcAft>
                <a:spcPts val="0"/>
              </a:spcAft>
              <a:buClr>
                <a:srgbClr val="17365D"/>
              </a:buClr>
              <a:buSzPts val="1350"/>
              <a:buChar char="•"/>
              <a:defRPr sz="1350"/>
            </a:lvl3pPr>
            <a:lvl4pPr marL="1828800" lvl="3" indent="-304800" algn="l">
              <a:spcBef>
                <a:spcPts val="240"/>
              </a:spcBef>
              <a:spcAft>
                <a:spcPts val="0"/>
              </a:spcAft>
              <a:buClr>
                <a:srgbClr val="17365D"/>
              </a:buClr>
              <a:buSzPts val="1200"/>
              <a:buChar char="–"/>
              <a:defRPr sz="1200"/>
            </a:lvl4pPr>
            <a:lvl5pPr marL="2286000" lvl="4" indent="-304800" algn="l">
              <a:spcBef>
                <a:spcPts val="240"/>
              </a:spcBef>
              <a:spcAft>
                <a:spcPts val="0"/>
              </a:spcAft>
              <a:buClr>
                <a:srgbClr val="17365D"/>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3" name="Google Shape;53;p14"/>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rgbClr val="17365D"/>
              </a:buClr>
              <a:buSzPts val="1800"/>
              <a:buNone/>
              <a:defRPr sz="1800" b="1">
                <a:latin typeface="+mn-lt"/>
              </a:defRPr>
            </a:lvl1pPr>
            <a:lvl2pPr marL="914400" lvl="1" indent="-228600" algn="l">
              <a:spcBef>
                <a:spcPts val="300"/>
              </a:spcBef>
              <a:spcAft>
                <a:spcPts val="0"/>
              </a:spcAft>
              <a:buClr>
                <a:srgbClr val="17365D"/>
              </a:buClr>
              <a:buSzPts val="1500"/>
              <a:buNone/>
              <a:defRPr sz="1500" b="1"/>
            </a:lvl2pPr>
            <a:lvl3pPr marL="1371600" lvl="2" indent="-228600" algn="l">
              <a:spcBef>
                <a:spcPts val="270"/>
              </a:spcBef>
              <a:spcAft>
                <a:spcPts val="0"/>
              </a:spcAft>
              <a:buClr>
                <a:srgbClr val="17365D"/>
              </a:buClr>
              <a:buSzPts val="1350"/>
              <a:buNone/>
              <a:defRPr sz="1350" b="1"/>
            </a:lvl3pPr>
            <a:lvl4pPr marL="1828800" lvl="3" indent="-228600" algn="l">
              <a:spcBef>
                <a:spcPts val="240"/>
              </a:spcBef>
              <a:spcAft>
                <a:spcPts val="0"/>
              </a:spcAft>
              <a:buClr>
                <a:srgbClr val="17365D"/>
              </a:buClr>
              <a:buSzPts val="1200"/>
              <a:buNone/>
              <a:defRPr sz="1200" b="1"/>
            </a:lvl4pPr>
            <a:lvl5pPr marL="2286000" lvl="4" indent="-228600" algn="l">
              <a:spcBef>
                <a:spcPts val="240"/>
              </a:spcBef>
              <a:spcAft>
                <a:spcPts val="0"/>
              </a:spcAft>
              <a:buClr>
                <a:srgbClr val="17365D"/>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54" name="Google Shape;54;p1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17365D"/>
              </a:buClr>
              <a:buSzPts val="1800"/>
              <a:buChar char="•"/>
              <a:defRPr sz="1800">
                <a:latin typeface="+mn-lt"/>
              </a:defRPr>
            </a:lvl1pPr>
            <a:lvl2pPr marL="914400" lvl="1" indent="-323850" algn="l">
              <a:spcBef>
                <a:spcPts val="300"/>
              </a:spcBef>
              <a:spcAft>
                <a:spcPts val="0"/>
              </a:spcAft>
              <a:buClr>
                <a:srgbClr val="17365D"/>
              </a:buClr>
              <a:buSzPts val="1500"/>
              <a:buChar char="–"/>
              <a:defRPr sz="1500"/>
            </a:lvl2pPr>
            <a:lvl3pPr marL="1371600" lvl="2" indent="-314325" algn="l">
              <a:spcBef>
                <a:spcPts val="270"/>
              </a:spcBef>
              <a:spcAft>
                <a:spcPts val="0"/>
              </a:spcAft>
              <a:buClr>
                <a:srgbClr val="17365D"/>
              </a:buClr>
              <a:buSzPts val="1350"/>
              <a:buChar char="•"/>
              <a:defRPr sz="1350"/>
            </a:lvl3pPr>
            <a:lvl4pPr marL="1828800" lvl="3" indent="-304800" algn="l">
              <a:spcBef>
                <a:spcPts val="240"/>
              </a:spcBef>
              <a:spcAft>
                <a:spcPts val="0"/>
              </a:spcAft>
              <a:buClr>
                <a:srgbClr val="17365D"/>
              </a:buClr>
              <a:buSzPts val="1200"/>
              <a:buChar char="–"/>
              <a:defRPr sz="1200"/>
            </a:lvl4pPr>
            <a:lvl5pPr marL="2286000" lvl="4" indent="-304800" algn="l">
              <a:spcBef>
                <a:spcPts val="240"/>
              </a:spcBef>
              <a:spcAft>
                <a:spcPts val="0"/>
              </a:spcAft>
              <a:buClr>
                <a:srgbClr val="17365D"/>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pic>
        <p:nvPicPr>
          <p:cNvPr id="55" name="Google Shape;55;p14" descr="FRE_Logo_white_trans-08.png"/>
          <p:cNvPicPr preferRelativeResize="0"/>
          <p:nvPr/>
        </p:nvPicPr>
        <p:blipFill rotWithShape="1">
          <a:blip r:embed="rId2">
            <a:alphaModFix/>
          </a:blip>
          <a:srcRect/>
          <a:stretch/>
        </p:blipFill>
        <p:spPr>
          <a:xfrm>
            <a:off x="10147072" y="6185963"/>
            <a:ext cx="1438888" cy="527926"/>
          </a:xfrm>
          <a:prstGeom prst="rect">
            <a:avLst/>
          </a:prstGeom>
          <a:noFill/>
          <a:ln>
            <a:noFill/>
          </a:ln>
        </p:spPr>
      </p:pic>
      <p:sp>
        <p:nvSpPr>
          <p:cNvPr id="56" name="Google Shape;56;p14"/>
          <p:cNvSpPr/>
          <p:nvPr/>
        </p:nvSpPr>
        <p:spPr>
          <a:xfrm>
            <a:off x="0" y="-1"/>
            <a:ext cx="101600" cy="6858001"/>
          </a:xfrm>
          <a:prstGeom prst="rect">
            <a:avLst/>
          </a:prstGeom>
          <a:solidFill>
            <a:srgbClr val="0047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 name="Google Shape;31;p10">
            <a:extLst>
              <a:ext uri="{FF2B5EF4-FFF2-40B4-BE49-F238E27FC236}">
                <a16:creationId xmlns:a16="http://schemas.microsoft.com/office/drawing/2014/main" id="{574C2ACA-BF8A-F92E-A7D2-6853AE918FAC}"/>
              </a:ext>
            </a:extLst>
          </p:cNvPr>
          <p:cNvSpPr/>
          <p:nvPr userDrawn="1"/>
        </p:nvSpPr>
        <p:spPr>
          <a:xfrm>
            <a:off x="12090399" y="-2"/>
            <a:ext cx="206375" cy="6858001"/>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4" name="Google Shape;28;p9">
            <a:extLst>
              <a:ext uri="{FF2B5EF4-FFF2-40B4-BE49-F238E27FC236}">
                <a16:creationId xmlns:a16="http://schemas.microsoft.com/office/drawing/2014/main" id="{82D0419C-97EE-67EB-2032-ABD0228BF4F0}"/>
              </a:ext>
            </a:extLst>
          </p:cNvPr>
          <p:cNvPicPr preferRelativeResize="0"/>
          <p:nvPr userDrawn="1"/>
        </p:nvPicPr>
        <p:blipFill>
          <a:blip r:embed="rId3"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F7D1-EF32-2C90-02AB-D9317D1C6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D2B82D-4EEF-D01D-C852-74547F89C2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E72972-6731-2034-6B0C-05A45ABDE8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16E27E-D615-08D4-8B4E-0604787F0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DDD5-797C-9F42-843D-35459A177056}"/>
              </a:ext>
            </a:extLst>
          </p:cNvPr>
          <p:cNvSpPr>
            <a:spLocks noGrp="1"/>
          </p:cNvSpPr>
          <p:nvPr>
            <p:ph type="sldNum" sz="quarter" idx="12"/>
          </p:nvPr>
        </p:nvSpPr>
        <p:spPr/>
        <p:txBody>
          <a:bodyPr/>
          <a:lstStyle/>
          <a:p>
            <a:fld id="{E025C1C5-4432-4B53-8602-4568DA21F5DE}" type="slidenum">
              <a:rPr lang="en-US" smtClean="0"/>
              <a:t>‹#›</a:t>
            </a:fld>
            <a:endParaRPr lang="en-US"/>
          </a:p>
        </p:txBody>
      </p:sp>
    </p:spTree>
    <p:extLst>
      <p:ext uri="{BB962C8B-B14F-4D97-AF65-F5344CB8AC3E}">
        <p14:creationId xmlns:p14="http://schemas.microsoft.com/office/powerpoint/2010/main" val="405425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2C23-6B9D-C252-BA16-611F34494B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7DB276-6C1B-899A-9E87-4DF6A0823B7F}"/>
              </a:ext>
            </a:extLst>
          </p:cNvPr>
          <p:cNvSpPr>
            <a:spLocks noGrp="1"/>
          </p:cNvSpPr>
          <p:nvPr>
            <p:ph type="dt" idx="10"/>
          </p:nvPr>
        </p:nvSpPr>
        <p:spPr/>
        <p:txBody>
          <a:bodyPr/>
          <a:lstStyle/>
          <a:p>
            <a:endParaRPr lang="en-US"/>
          </a:p>
        </p:txBody>
      </p:sp>
      <p:sp>
        <p:nvSpPr>
          <p:cNvPr id="4" name="Footer Placeholder 3">
            <a:extLst>
              <a:ext uri="{FF2B5EF4-FFF2-40B4-BE49-F238E27FC236}">
                <a16:creationId xmlns:a16="http://schemas.microsoft.com/office/drawing/2014/main" id="{9156647B-8749-538C-3065-361405C1F544}"/>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92EB907E-384F-9BC9-AC6C-20C8561DCE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99614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1" name="Rectangle 2"/>
          <p:cNvSpPr>
            <a:spLocks noGrp="1"/>
          </p:cNvSpPr>
          <p:nvPr>
            <p:ph type="ctrTitle"/>
          </p:nvPr>
        </p:nvSpPr>
        <p:spPr>
          <a:xfrm>
            <a:off x="304800" y="4924590"/>
            <a:ext cx="10853376" cy="400050"/>
          </a:xfrm>
          <a:noFill/>
        </p:spPr>
        <p:txBody>
          <a:bodyPr vert="horz">
            <a:noAutofit/>
          </a:bodyPr>
          <a:lstStyle>
            <a:lvl1pPr algn="l">
              <a:defRPr sz="2700" b="0" cap="all" spc="113" baseline="0">
                <a:solidFill>
                  <a:srgbClr val="17375E"/>
                </a:solidFill>
              </a:defRPr>
            </a:lvl1pPr>
            <a:extLst/>
          </a:lstStyle>
          <a:p>
            <a:r>
              <a:rPr lang="en-US"/>
              <a:t>Click to edit Master title style</a:t>
            </a:r>
          </a:p>
        </p:txBody>
      </p:sp>
      <p:sp>
        <p:nvSpPr>
          <p:cNvPr id="12" name="Rectangle 3"/>
          <p:cNvSpPr>
            <a:spLocks noGrp="1"/>
          </p:cNvSpPr>
          <p:nvPr>
            <p:ph type="subTitle" idx="1"/>
          </p:nvPr>
        </p:nvSpPr>
        <p:spPr>
          <a:xfrm>
            <a:off x="304803" y="6169305"/>
            <a:ext cx="7512567" cy="448064"/>
          </a:xfrm>
          <a:prstGeom prst="rect">
            <a:avLst/>
          </a:prstGeom>
        </p:spPr>
        <p:txBody>
          <a:bodyPr>
            <a:normAutofit lnSpcReduction="10000"/>
          </a:bodyPr>
          <a:lstStyle>
            <a:lvl1pPr marL="0" indent="0">
              <a:buNone/>
              <a:defRPr sz="1500"/>
            </a:lvl1pPr>
            <a:extLst/>
          </a:lstStyle>
          <a:p>
            <a:r>
              <a:rPr lang="en-US"/>
              <a:t>Albert R. Gator  |  Title, Department, Office or College</a:t>
            </a:r>
          </a:p>
        </p:txBody>
      </p:sp>
      <p:pic>
        <p:nvPicPr>
          <p:cNvPr id="1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146976" y="-1"/>
            <a:ext cx="1191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1"/>
            <a:ext cx="101600" cy="6858001"/>
          </a:xfrm>
          <a:prstGeom prst="rect">
            <a:avLst/>
          </a:prstGeom>
          <a:solidFill>
            <a:srgbClr val="00478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1350"/>
          </a:p>
        </p:txBody>
      </p:sp>
      <p:pic>
        <p:nvPicPr>
          <p:cNvPr id="6" name="Picture 5">
            <a:extLst>
              <a:ext uri="{FF2B5EF4-FFF2-40B4-BE49-F238E27FC236}">
                <a16:creationId xmlns:a16="http://schemas.microsoft.com/office/drawing/2014/main" id="{83033642-9030-4E1C-6277-C44B19B0FB02}"/>
              </a:ext>
            </a:extLst>
          </p:cNvPr>
          <p:cNvPicPr>
            <a:picLocks noChangeAspect="1"/>
          </p:cNvPicPr>
          <p:nvPr userDrawn="1"/>
        </p:nvPicPr>
        <p:blipFill>
          <a:blip r:embed="rId3" cstate="print">
            <a:extLst>
              <a:ext uri="{28A0092B-C50C-407E-A947-70E740481C1C}">
                <a14:useLocalDpi xmlns:a14="http://schemas.microsoft.com/office/drawing/2010/main"/>
              </a:ext>
            </a:extLst>
          </a:blip>
          <a:srcRect l="-327"/>
          <a:stretch/>
        </p:blipFill>
        <p:spPr>
          <a:xfrm>
            <a:off x="50293" y="1"/>
            <a:ext cx="11379172" cy="3084944"/>
          </a:xfrm>
          <a:prstGeom prst="rect">
            <a:avLst/>
          </a:prstGeom>
        </p:spPr>
      </p:pic>
    </p:spTree>
    <p:extLst>
      <p:ext uri="{BB962C8B-B14F-4D97-AF65-F5344CB8AC3E}">
        <p14:creationId xmlns:p14="http://schemas.microsoft.com/office/powerpoint/2010/main" val="1774221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2451" y="46038"/>
            <a:ext cx="10972800" cy="1143000"/>
          </a:xfrm>
        </p:spPr>
        <p:txBody>
          <a:bodyPr/>
          <a:lstStyle/>
          <a:p>
            <a:r>
              <a:rPr lang="en-US"/>
              <a:t>Click to edit Master title style</a:t>
            </a:r>
          </a:p>
        </p:txBody>
      </p:sp>
      <p:sp>
        <p:nvSpPr>
          <p:cNvPr id="8" name="Rectangle 7"/>
          <p:cNvSpPr/>
          <p:nvPr userDrawn="1"/>
        </p:nvSpPr>
        <p:spPr>
          <a:xfrm>
            <a:off x="0" y="-1"/>
            <a:ext cx="101600" cy="6858001"/>
          </a:xfrm>
          <a:prstGeom prst="rect">
            <a:avLst/>
          </a:prstGeom>
          <a:solidFill>
            <a:srgbClr val="00478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1350"/>
          </a:p>
        </p:txBody>
      </p:sp>
      <p:pic>
        <p:nvPicPr>
          <p:cNvPr id="9"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146976" y="-1"/>
            <a:ext cx="1191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orange text on a black background&#10;&#10;Description automatically generated">
            <a:extLst>
              <a:ext uri="{FF2B5EF4-FFF2-40B4-BE49-F238E27FC236}">
                <a16:creationId xmlns:a16="http://schemas.microsoft.com/office/drawing/2014/main" id="{152D3D81-CDC6-C2CE-4D56-F59B161979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65064" y="6365823"/>
            <a:ext cx="1744485" cy="435078"/>
          </a:xfrm>
          <a:prstGeom prst="rect">
            <a:avLst/>
          </a:prstGeom>
        </p:spPr>
      </p:pic>
    </p:spTree>
    <p:extLst>
      <p:ext uri="{BB962C8B-B14F-4D97-AF65-F5344CB8AC3E}">
        <p14:creationId xmlns:p14="http://schemas.microsoft.com/office/powerpoint/2010/main" val="426073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8C2C-DAC1-5A2C-996D-E856819A49AC}"/>
              </a:ext>
            </a:extLst>
          </p:cNvPr>
          <p:cNvSpPr>
            <a:spLocks noGrp="1"/>
          </p:cNvSpPr>
          <p:nvPr>
            <p:ph type="title" hasCustomPrompt="1"/>
          </p:nvPr>
        </p:nvSpPr>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B1C7D36F-BF61-16D5-2DF5-639EB4E2A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DC68-AA15-C0EC-E387-ADC745116A4B}"/>
              </a:ext>
            </a:extLst>
          </p:cNvPr>
          <p:cNvSpPr>
            <a:spLocks noGrp="1"/>
          </p:cNvSpPr>
          <p:nvPr>
            <p:ph type="dt" sz="half" idx="10"/>
          </p:nvPr>
        </p:nvSpPr>
        <p:spPr>
          <a:xfrm>
            <a:off x="248575" y="5984728"/>
            <a:ext cx="3332825" cy="736748"/>
          </a:xfrm>
          <a:prstGeom prst="rect">
            <a:avLst/>
          </a:prstGeom>
        </p:spPr>
        <p:txBody>
          <a:bodyPr/>
          <a:lstStyle/>
          <a:p>
            <a:fld id="{23676966-A5C1-401F-9C81-45E2BA8C0422}" type="datetimeFigureOut">
              <a:rPr lang="en-US" smtClean="0"/>
              <a:t>5/28/2025</a:t>
            </a:fld>
            <a:endParaRPr lang="en-US"/>
          </a:p>
        </p:txBody>
      </p:sp>
      <p:sp>
        <p:nvSpPr>
          <p:cNvPr id="5" name="Footer Placeholder 4">
            <a:extLst>
              <a:ext uri="{FF2B5EF4-FFF2-40B4-BE49-F238E27FC236}">
                <a16:creationId xmlns:a16="http://schemas.microsoft.com/office/drawing/2014/main" id="{05D019F6-D3E8-B728-3F6C-E8629D0A8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D8789-555D-88AF-0304-CE15A96F254D}"/>
              </a:ext>
            </a:extLst>
          </p:cNvPr>
          <p:cNvSpPr>
            <a:spLocks noGrp="1"/>
          </p:cNvSpPr>
          <p:nvPr>
            <p:ph type="sldNum" sz="quarter" idx="12"/>
          </p:nvPr>
        </p:nvSpPr>
        <p:spPr>
          <a:xfrm>
            <a:off x="7971407" y="5984728"/>
            <a:ext cx="3972018" cy="736747"/>
          </a:xfrm>
          <a:prstGeom prst="rect">
            <a:avLst/>
          </a:prstGeom>
        </p:spPr>
        <p:txBody>
          <a:bodyPr/>
          <a:lstStyle/>
          <a:p>
            <a:fld id="{7027A93B-E916-4831-8E85-FCA529879E33}" type="slidenum">
              <a:rPr lang="en-US" smtClean="0"/>
              <a:t>‹#›</a:t>
            </a:fld>
            <a:endParaRPr lang="en-US"/>
          </a:p>
        </p:txBody>
      </p:sp>
    </p:spTree>
    <p:extLst>
      <p:ext uri="{BB962C8B-B14F-4D97-AF65-F5344CB8AC3E}">
        <p14:creationId xmlns:p14="http://schemas.microsoft.com/office/powerpoint/2010/main" val="117429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1"/>
            <a:ext cx="101600" cy="6858001"/>
          </a:xfrm>
          <a:prstGeom prst="rect">
            <a:avLst/>
          </a:prstGeom>
          <a:solidFill>
            <a:srgbClr val="00478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1350" dirty="0"/>
          </a:p>
        </p:txBody>
      </p:sp>
      <p:pic>
        <p:nvPicPr>
          <p:cNvPr id="11"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146976" y="-1"/>
            <a:ext cx="1191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547E77D-6036-C98C-DFD9-D982F4B151E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26007" y="6432308"/>
            <a:ext cx="2505605" cy="370125"/>
          </a:xfrm>
          <a:prstGeom prst="rect">
            <a:avLst/>
          </a:prstGeom>
        </p:spPr>
      </p:pic>
    </p:spTree>
    <p:extLst>
      <p:ext uri="{BB962C8B-B14F-4D97-AF65-F5344CB8AC3E}">
        <p14:creationId xmlns:p14="http://schemas.microsoft.com/office/powerpoint/2010/main" val="341441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7365D"/>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a:spLocks noGrp="1"/>
          </p:cNvSpPr>
          <p:nvPr>
            <p:ph type="pic" idx="2"/>
          </p:nvPr>
        </p:nvSpPr>
        <p:spPr>
          <a:xfrm>
            <a:off x="2389717" y="612775"/>
            <a:ext cx="7315200" cy="4114800"/>
          </a:xfrm>
          <a:prstGeom prst="rect">
            <a:avLst/>
          </a:prstGeom>
          <a:noFill/>
          <a:ln>
            <a:noFill/>
          </a:ln>
        </p:spPr>
      </p:sp>
      <p:sp>
        <p:nvSpPr>
          <p:cNvPr id="71" name="Google Shape;71;p1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rgbClr val="17365D"/>
              </a:buClr>
              <a:buSzPts val="1050"/>
              <a:buNone/>
              <a:defRPr sz="1050"/>
            </a:lvl1pPr>
            <a:lvl2pPr marL="914400" lvl="1" indent="-228600" algn="l">
              <a:spcBef>
                <a:spcPts val="180"/>
              </a:spcBef>
              <a:spcAft>
                <a:spcPts val="0"/>
              </a:spcAft>
              <a:buClr>
                <a:srgbClr val="17365D"/>
              </a:buClr>
              <a:buSzPts val="900"/>
              <a:buNone/>
              <a:defRPr sz="900"/>
            </a:lvl2pPr>
            <a:lvl3pPr marL="1371600" lvl="2" indent="-228600" algn="l">
              <a:spcBef>
                <a:spcPts val="150"/>
              </a:spcBef>
              <a:spcAft>
                <a:spcPts val="0"/>
              </a:spcAft>
              <a:buClr>
                <a:srgbClr val="17365D"/>
              </a:buClr>
              <a:buSzPts val="750"/>
              <a:buNone/>
              <a:defRPr sz="750"/>
            </a:lvl3pPr>
            <a:lvl4pPr marL="1828800" lvl="3" indent="-228600" algn="l">
              <a:spcBef>
                <a:spcPts val="135"/>
              </a:spcBef>
              <a:spcAft>
                <a:spcPts val="0"/>
              </a:spcAft>
              <a:buClr>
                <a:srgbClr val="17365D"/>
              </a:buClr>
              <a:buSzPts val="675"/>
              <a:buNone/>
              <a:defRPr sz="675"/>
            </a:lvl4pPr>
            <a:lvl5pPr marL="2286000" lvl="4" indent="-228600" algn="l">
              <a:spcBef>
                <a:spcPts val="135"/>
              </a:spcBef>
              <a:spcAft>
                <a:spcPts val="0"/>
              </a:spcAft>
              <a:buClr>
                <a:srgbClr val="17365D"/>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72" name="Google Shape;72;p17"/>
          <p:cNvSpPr/>
          <p:nvPr/>
        </p:nvSpPr>
        <p:spPr>
          <a:xfrm>
            <a:off x="0" y="-1"/>
            <a:ext cx="101600" cy="6858001"/>
          </a:xfrm>
          <a:prstGeom prst="rect">
            <a:avLst/>
          </a:prstGeom>
          <a:solidFill>
            <a:srgbClr val="0047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 name="Google Shape;31;p10">
            <a:extLst>
              <a:ext uri="{FF2B5EF4-FFF2-40B4-BE49-F238E27FC236}">
                <a16:creationId xmlns:a16="http://schemas.microsoft.com/office/drawing/2014/main" id="{052D8455-D7C9-CAA3-CC2F-220796472A69}"/>
              </a:ext>
            </a:extLst>
          </p:cNvPr>
          <p:cNvSpPr/>
          <p:nvPr userDrawn="1"/>
        </p:nvSpPr>
        <p:spPr>
          <a:xfrm>
            <a:off x="12090399" y="-2"/>
            <a:ext cx="206375" cy="6858001"/>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4" name="Google Shape;28;p9">
            <a:extLst>
              <a:ext uri="{FF2B5EF4-FFF2-40B4-BE49-F238E27FC236}">
                <a16:creationId xmlns:a16="http://schemas.microsoft.com/office/drawing/2014/main" id="{D5DF5528-DB3F-DD49-E909-8647DFBC042D}"/>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Vertical Text" type="vertTx">
  <p:cSld name="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7365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8"/>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17365D"/>
              </a:buClr>
              <a:buSzPts val="1800"/>
              <a:buChar char="•"/>
              <a:defRPr/>
            </a:lvl1pPr>
            <a:lvl2pPr marL="914400" lvl="1" indent="-342900" algn="l">
              <a:spcBef>
                <a:spcPts val="360"/>
              </a:spcBef>
              <a:spcAft>
                <a:spcPts val="0"/>
              </a:spcAft>
              <a:buClr>
                <a:srgbClr val="17365D"/>
              </a:buClr>
              <a:buSzPts val="1800"/>
              <a:buChar char="–"/>
              <a:defRPr/>
            </a:lvl2pPr>
            <a:lvl3pPr marL="1371600" lvl="2" indent="-342900" algn="l">
              <a:spcBef>
                <a:spcPts val="360"/>
              </a:spcBef>
              <a:spcAft>
                <a:spcPts val="0"/>
              </a:spcAft>
              <a:buClr>
                <a:srgbClr val="17365D"/>
              </a:buClr>
              <a:buSzPts val="1800"/>
              <a:buChar char="•"/>
              <a:defRPr/>
            </a:lvl3pPr>
            <a:lvl4pPr marL="1828800" lvl="3" indent="-342900" algn="l">
              <a:spcBef>
                <a:spcPts val="360"/>
              </a:spcBef>
              <a:spcAft>
                <a:spcPts val="0"/>
              </a:spcAft>
              <a:buClr>
                <a:srgbClr val="17365D"/>
              </a:buClr>
              <a:buSzPts val="1800"/>
              <a:buChar char="–"/>
              <a:defRPr/>
            </a:lvl4pPr>
            <a:lvl5pPr marL="2286000" lvl="4" indent="-342900" algn="l">
              <a:spcBef>
                <a:spcPts val="360"/>
              </a:spcBef>
              <a:spcAft>
                <a:spcPts val="0"/>
              </a:spcAft>
              <a:buClr>
                <a:srgbClr val="1736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28;p9">
            <a:extLst>
              <a:ext uri="{FF2B5EF4-FFF2-40B4-BE49-F238E27FC236}">
                <a16:creationId xmlns:a16="http://schemas.microsoft.com/office/drawing/2014/main" id="{88847A7B-26AE-BADF-9F64-C7BF14393288}"/>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7365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9"/>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17365D"/>
              </a:buClr>
              <a:buSzPts val="1800"/>
              <a:buChar char="•"/>
              <a:defRPr/>
            </a:lvl1pPr>
            <a:lvl2pPr marL="914400" lvl="1" indent="-342900" algn="l">
              <a:spcBef>
                <a:spcPts val="360"/>
              </a:spcBef>
              <a:spcAft>
                <a:spcPts val="0"/>
              </a:spcAft>
              <a:buClr>
                <a:srgbClr val="17365D"/>
              </a:buClr>
              <a:buSzPts val="1800"/>
              <a:buChar char="–"/>
              <a:defRPr/>
            </a:lvl2pPr>
            <a:lvl3pPr marL="1371600" lvl="2" indent="-342900" algn="l">
              <a:spcBef>
                <a:spcPts val="360"/>
              </a:spcBef>
              <a:spcAft>
                <a:spcPts val="0"/>
              </a:spcAft>
              <a:buClr>
                <a:srgbClr val="17365D"/>
              </a:buClr>
              <a:buSzPts val="1800"/>
              <a:buChar char="•"/>
              <a:defRPr/>
            </a:lvl3pPr>
            <a:lvl4pPr marL="1828800" lvl="3" indent="-342900" algn="l">
              <a:spcBef>
                <a:spcPts val="360"/>
              </a:spcBef>
              <a:spcAft>
                <a:spcPts val="0"/>
              </a:spcAft>
              <a:buClr>
                <a:srgbClr val="17365D"/>
              </a:buClr>
              <a:buSzPts val="1800"/>
              <a:buChar char="–"/>
              <a:defRPr/>
            </a:lvl4pPr>
            <a:lvl5pPr marL="2286000" lvl="4" indent="-342900" algn="l">
              <a:spcBef>
                <a:spcPts val="360"/>
              </a:spcBef>
              <a:spcAft>
                <a:spcPts val="0"/>
              </a:spcAft>
              <a:buClr>
                <a:srgbClr val="1736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28;p9">
            <a:extLst>
              <a:ext uri="{FF2B5EF4-FFF2-40B4-BE49-F238E27FC236}">
                <a16:creationId xmlns:a16="http://schemas.microsoft.com/office/drawing/2014/main" id="{1CB4BB41-A2EF-BF20-E9B3-F0B09A352D52}"/>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7365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0"/>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17365D"/>
              </a:buClr>
              <a:buSzPts val="1800"/>
              <a:buChar char="•"/>
              <a:defRPr/>
            </a:lvl1pPr>
            <a:lvl2pPr marL="914400" lvl="1" indent="-342900" algn="l">
              <a:spcBef>
                <a:spcPts val="360"/>
              </a:spcBef>
              <a:spcAft>
                <a:spcPts val="0"/>
              </a:spcAft>
              <a:buClr>
                <a:srgbClr val="17365D"/>
              </a:buClr>
              <a:buSzPts val="1800"/>
              <a:buChar char="–"/>
              <a:defRPr/>
            </a:lvl2pPr>
            <a:lvl3pPr marL="1371600" lvl="2" indent="-342900" algn="l">
              <a:spcBef>
                <a:spcPts val="360"/>
              </a:spcBef>
              <a:spcAft>
                <a:spcPts val="0"/>
              </a:spcAft>
              <a:buClr>
                <a:srgbClr val="17365D"/>
              </a:buClr>
              <a:buSzPts val="1800"/>
              <a:buChar char="•"/>
              <a:defRPr/>
            </a:lvl3pPr>
            <a:lvl4pPr marL="1828800" lvl="3" indent="-342900" algn="l">
              <a:spcBef>
                <a:spcPts val="360"/>
              </a:spcBef>
              <a:spcAft>
                <a:spcPts val="0"/>
              </a:spcAft>
              <a:buClr>
                <a:srgbClr val="17365D"/>
              </a:buClr>
              <a:buSzPts val="1800"/>
              <a:buChar char="–"/>
              <a:defRPr/>
            </a:lvl4pPr>
            <a:lvl5pPr marL="2286000" lvl="4" indent="-342900" algn="l">
              <a:spcBef>
                <a:spcPts val="360"/>
              </a:spcBef>
              <a:spcAft>
                <a:spcPts val="0"/>
              </a:spcAft>
              <a:buClr>
                <a:srgbClr val="1736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2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28;p9">
            <a:extLst>
              <a:ext uri="{FF2B5EF4-FFF2-40B4-BE49-F238E27FC236}">
                <a16:creationId xmlns:a16="http://schemas.microsoft.com/office/drawing/2014/main" id="{70CCA26B-B968-1EE1-DC13-D0FE8493F3D5}"/>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ullet Content">
  <p:cSld name="Title and Bullet Content">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406400" y="220688"/>
            <a:ext cx="10464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4400"/>
              <a:buFont typeface="Calibri"/>
              <a:buNone/>
              <a:defRPr sz="44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1"/>
          <p:cNvSpPr txBox="1">
            <a:spLocks noGrp="1"/>
          </p:cNvSpPr>
          <p:nvPr>
            <p:ph type="body" idx="1"/>
          </p:nvPr>
        </p:nvSpPr>
        <p:spPr>
          <a:xfrm>
            <a:off x="406400" y="1828800"/>
            <a:ext cx="10464800" cy="464515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17365D"/>
              </a:buClr>
              <a:buSzPts val="2800"/>
              <a:buFont typeface="Arial"/>
              <a:buChar char="•"/>
              <a:defRPr sz="2800"/>
            </a:lvl1pPr>
            <a:lvl2pPr marL="914400" lvl="1" indent="-406400" algn="l">
              <a:spcBef>
                <a:spcPts val="560"/>
              </a:spcBef>
              <a:spcAft>
                <a:spcPts val="0"/>
              </a:spcAft>
              <a:buClr>
                <a:srgbClr val="17365D"/>
              </a:buClr>
              <a:buSzPts val="2800"/>
              <a:buChar char="–"/>
              <a:defRPr sz="2800"/>
            </a:lvl2pPr>
            <a:lvl3pPr marL="1371600" lvl="2" indent="-406400" algn="l">
              <a:spcBef>
                <a:spcPts val="560"/>
              </a:spcBef>
              <a:spcAft>
                <a:spcPts val="0"/>
              </a:spcAft>
              <a:buClr>
                <a:srgbClr val="17365D"/>
              </a:buClr>
              <a:buSzPts val="2800"/>
              <a:buChar char="•"/>
              <a:defRPr sz="2800"/>
            </a:lvl3pPr>
            <a:lvl4pPr marL="1828800" lvl="3" indent="-406400" algn="l">
              <a:spcBef>
                <a:spcPts val="560"/>
              </a:spcBef>
              <a:spcAft>
                <a:spcPts val="0"/>
              </a:spcAft>
              <a:buClr>
                <a:srgbClr val="17365D"/>
              </a:buClr>
              <a:buSzPts val="2800"/>
              <a:buChar char="–"/>
              <a:defRPr sz="2800"/>
            </a:lvl4pPr>
            <a:lvl5pPr marL="2286000" lvl="4" indent="-406400" algn="l">
              <a:spcBef>
                <a:spcPts val="560"/>
              </a:spcBef>
              <a:spcAft>
                <a:spcPts val="0"/>
              </a:spcAft>
              <a:buClr>
                <a:srgbClr val="17365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xt Title and Bullet Content">
  <p:cSld name="Ext Title and Bullet Content">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406400" y="220688"/>
            <a:ext cx="10464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4400"/>
              <a:buFont typeface="Calibri"/>
              <a:buNone/>
              <a:defRPr sz="44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2"/>
          <p:cNvSpPr txBox="1">
            <a:spLocks noGrp="1"/>
          </p:cNvSpPr>
          <p:nvPr>
            <p:ph type="body" idx="1"/>
          </p:nvPr>
        </p:nvSpPr>
        <p:spPr>
          <a:xfrm>
            <a:off x="406400" y="1828800"/>
            <a:ext cx="10464800" cy="464515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17365D"/>
              </a:buClr>
              <a:buSzPts val="2800"/>
              <a:buFont typeface="Arial"/>
              <a:buChar char="•"/>
              <a:defRPr sz="2800"/>
            </a:lvl1pPr>
            <a:lvl2pPr marL="914400" lvl="1" indent="-406400" algn="l">
              <a:spcBef>
                <a:spcPts val="560"/>
              </a:spcBef>
              <a:spcAft>
                <a:spcPts val="0"/>
              </a:spcAft>
              <a:buClr>
                <a:srgbClr val="17365D"/>
              </a:buClr>
              <a:buSzPts val="2800"/>
              <a:buChar char="–"/>
              <a:defRPr sz="2800"/>
            </a:lvl2pPr>
            <a:lvl3pPr marL="1371600" lvl="2" indent="-406400" algn="l">
              <a:spcBef>
                <a:spcPts val="560"/>
              </a:spcBef>
              <a:spcAft>
                <a:spcPts val="0"/>
              </a:spcAft>
              <a:buClr>
                <a:srgbClr val="17365D"/>
              </a:buClr>
              <a:buSzPts val="2800"/>
              <a:buChar char="•"/>
              <a:defRPr sz="2800"/>
            </a:lvl3pPr>
            <a:lvl4pPr marL="1828800" lvl="3" indent="-406400" algn="l">
              <a:spcBef>
                <a:spcPts val="560"/>
              </a:spcBef>
              <a:spcAft>
                <a:spcPts val="0"/>
              </a:spcAft>
              <a:buClr>
                <a:srgbClr val="17365D"/>
              </a:buClr>
              <a:buSzPts val="2800"/>
              <a:buChar char="–"/>
              <a:defRPr sz="2800"/>
            </a:lvl4pPr>
            <a:lvl5pPr marL="2286000" lvl="4" indent="-406400" algn="l">
              <a:spcBef>
                <a:spcPts val="560"/>
              </a:spcBef>
              <a:spcAft>
                <a:spcPts val="0"/>
              </a:spcAft>
              <a:buClr>
                <a:srgbClr val="17365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 name="Google Shape;28;p9">
            <a:extLst>
              <a:ext uri="{FF2B5EF4-FFF2-40B4-BE49-F238E27FC236}">
                <a16:creationId xmlns:a16="http://schemas.microsoft.com/office/drawing/2014/main" id="{FDFFB002-C0D4-4FA3-7B7F-1D912EED901D}"/>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NB content">
  <p:cSld name="title and NB conten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406400" y="220688"/>
            <a:ext cx="10464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4400"/>
              <a:buFont typeface="Calibri"/>
              <a:buNone/>
              <a:defRPr sz="44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3"/>
          <p:cNvSpPr txBox="1">
            <a:spLocks noGrp="1"/>
          </p:cNvSpPr>
          <p:nvPr>
            <p:ph type="body" idx="1"/>
          </p:nvPr>
        </p:nvSpPr>
        <p:spPr>
          <a:xfrm>
            <a:off x="406400" y="1828800"/>
            <a:ext cx="10464800" cy="46482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17365D"/>
              </a:buClr>
              <a:buSzPts val="2800"/>
              <a:buChar char="•"/>
              <a:defRPr sz="2800"/>
            </a:lvl1pPr>
            <a:lvl2pPr marL="914400" lvl="1" indent="-406400" algn="l">
              <a:spcBef>
                <a:spcPts val="560"/>
              </a:spcBef>
              <a:spcAft>
                <a:spcPts val="0"/>
              </a:spcAft>
              <a:buClr>
                <a:srgbClr val="17365D"/>
              </a:buClr>
              <a:buSzPts val="2800"/>
              <a:buChar char="–"/>
              <a:defRPr sz="2800"/>
            </a:lvl2pPr>
            <a:lvl3pPr marL="1371600" lvl="2" indent="-406400" algn="l">
              <a:spcBef>
                <a:spcPts val="560"/>
              </a:spcBef>
              <a:spcAft>
                <a:spcPts val="0"/>
              </a:spcAft>
              <a:buClr>
                <a:srgbClr val="17365D"/>
              </a:buClr>
              <a:buSzPts val="2800"/>
              <a:buChar char="•"/>
              <a:defRPr sz="2800"/>
            </a:lvl3pPr>
            <a:lvl4pPr marL="1828800" lvl="3" indent="-406400" algn="l">
              <a:spcBef>
                <a:spcPts val="560"/>
              </a:spcBef>
              <a:spcAft>
                <a:spcPts val="0"/>
              </a:spcAft>
              <a:buClr>
                <a:srgbClr val="17365D"/>
              </a:buClr>
              <a:buSzPts val="2800"/>
              <a:buChar char="–"/>
              <a:defRPr sz="2800"/>
            </a:lvl4pPr>
            <a:lvl5pPr marL="2286000" lvl="4" indent="-406400" algn="l">
              <a:spcBef>
                <a:spcPts val="560"/>
              </a:spcBef>
              <a:spcAft>
                <a:spcPts val="0"/>
              </a:spcAft>
              <a:buClr>
                <a:srgbClr val="17365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xt title and NB content">
  <p:cSld name="Ext title and NB content">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406400" y="220688"/>
            <a:ext cx="10464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4400"/>
              <a:buFont typeface="Calibri"/>
              <a:buNone/>
              <a:defRPr sz="44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4"/>
          <p:cNvSpPr txBox="1">
            <a:spLocks noGrp="1"/>
          </p:cNvSpPr>
          <p:nvPr>
            <p:ph type="body" idx="1"/>
          </p:nvPr>
        </p:nvSpPr>
        <p:spPr>
          <a:xfrm>
            <a:off x="406400" y="1828800"/>
            <a:ext cx="10464800" cy="46482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17365D"/>
              </a:buClr>
              <a:buSzPts val="2800"/>
              <a:buChar char="•"/>
              <a:defRPr sz="2800"/>
            </a:lvl1pPr>
            <a:lvl2pPr marL="914400" lvl="1" indent="-406400" algn="l">
              <a:spcBef>
                <a:spcPts val="560"/>
              </a:spcBef>
              <a:spcAft>
                <a:spcPts val="0"/>
              </a:spcAft>
              <a:buClr>
                <a:srgbClr val="17365D"/>
              </a:buClr>
              <a:buSzPts val="2800"/>
              <a:buChar char="–"/>
              <a:defRPr sz="2800"/>
            </a:lvl2pPr>
            <a:lvl3pPr marL="1371600" lvl="2" indent="-406400" algn="l">
              <a:spcBef>
                <a:spcPts val="560"/>
              </a:spcBef>
              <a:spcAft>
                <a:spcPts val="0"/>
              </a:spcAft>
              <a:buClr>
                <a:srgbClr val="17365D"/>
              </a:buClr>
              <a:buSzPts val="2800"/>
              <a:buChar char="•"/>
              <a:defRPr sz="2800"/>
            </a:lvl3pPr>
            <a:lvl4pPr marL="1828800" lvl="3" indent="-406400" algn="l">
              <a:spcBef>
                <a:spcPts val="560"/>
              </a:spcBef>
              <a:spcAft>
                <a:spcPts val="0"/>
              </a:spcAft>
              <a:buClr>
                <a:srgbClr val="17365D"/>
              </a:buClr>
              <a:buSzPts val="2800"/>
              <a:buChar char="–"/>
              <a:defRPr sz="2800"/>
            </a:lvl4pPr>
            <a:lvl5pPr marL="2286000" lvl="4" indent="-406400" algn="l">
              <a:spcBef>
                <a:spcPts val="560"/>
              </a:spcBef>
              <a:spcAft>
                <a:spcPts val="0"/>
              </a:spcAft>
              <a:buClr>
                <a:srgbClr val="17365D"/>
              </a:buClr>
              <a:buSzPts val="2800"/>
              <a:buChar char="»"/>
              <a:defRPr sz="28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 name="Google Shape;28;p9">
            <a:extLst>
              <a:ext uri="{FF2B5EF4-FFF2-40B4-BE49-F238E27FC236}">
                <a16:creationId xmlns:a16="http://schemas.microsoft.com/office/drawing/2014/main" id="{29B61A4D-BFC1-8DD7-E156-780CB9AE7F8D}"/>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17365D"/>
              </a:buClr>
              <a:buSzPts val="3300"/>
              <a:buFont typeface="Calibri"/>
              <a:buNone/>
              <a:defRPr sz="3300" b="0" i="0" u="none" strike="noStrike" cap="none">
                <a:solidFill>
                  <a:srgbClr val="17365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 </a:t>
            </a:r>
            <a:endParaRPr/>
          </a:p>
        </p:txBody>
      </p:sp>
      <p:sp>
        <p:nvSpPr>
          <p:cNvPr id="11" name="Google Shape;11;p7"/>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17365D"/>
              </a:buClr>
              <a:buSzPts val="2400"/>
              <a:buFont typeface="Arial"/>
              <a:buChar char="•"/>
              <a:defRPr sz="2400" b="0" i="0" u="none" strike="noStrike" cap="none">
                <a:solidFill>
                  <a:srgbClr val="17365D"/>
                </a:solidFill>
                <a:latin typeface="Calibri"/>
                <a:ea typeface="Calibri"/>
                <a:cs typeface="Calibri"/>
                <a:sym typeface="Calibri"/>
              </a:defRPr>
            </a:lvl1pPr>
            <a:lvl2pPr marL="914400" marR="0" lvl="1" indent="-361950" algn="l" rtl="0">
              <a:spcBef>
                <a:spcPts val="420"/>
              </a:spcBef>
              <a:spcAft>
                <a:spcPts val="0"/>
              </a:spcAft>
              <a:buClr>
                <a:srgbClr val="17365D"/>
              </a:buClr>
              <a:buSzPts val="2100"/>
              <a:buFont typeface="Arial"/>
              <a:buChar char="–"/>
              <a:defRPr sz="2100" b="0" i="0" u="none" strike="noStrike" cap="none">
                <a:solidFill>
                  <a:srgbClr val="17365D"/>
                </a:solidFill>
                <a:latin typeface="Calibri"/>
                <a:ea typeface="Calibri"/>
                <a:cs typeface="Calibri"/>
                <a:sym typeface="Calibri"/>
              </a:defRPr>
            </a:lvl2pPr>
            <a:lvl3pPr marL="1371600" marR="0" lvl="2" indent="-342900" algn="l" rtl="0">
              <a:spcBef>
                <a:spcPts val="360"/>
              </a:spcBef>
              <a:spcAft>
                <a:spcPts val="0"/>
              </a:spcAft>
              <a:buClr>
                <a:srgbClr val="17365D"/>
              </a:buClr>
              <a:buSzPts val="1800"/>
              <a:buFont typeface="Arial"/>
              <a:buChar char="•"/>
              <a:defRPr sz="1800" b="0" i="0" u="none" strike="noStrike" cap="none">
                <a:solidFill>
                  <a:srgbClr val="17365D"/>
                </a:solidFill>
                <a:latin typeface="Calibri"/>
                <a:ea typeface="Calibri"/>
                <a:cs typeface="Calibri"/>
                <a:sym typeface="Calibri"/>
              </a:defRPr>
            </a:lvl3pPr>
            <a:lvl4pPr marL="1828800" marR="0" lvl="3" indent="-323850" algn="l" rtl="0">
              <a:spcBef>
                <a:spcPts val="300"/>
              </a:spcBef>
              <a:spcAft>
                <a:spcPts val="0"/>
              </a:spcAft>
              <a:buClr>
                <a:srgbClr val="17365D"/>
              </a:buClr>
              <a:buSzPts val="1500"/>
              <a:buFont typeface="Arial"/>
              <a:buChar char="–"/>
              <a:defRPr sz="1500" b="0" i="0" u="none" strike="noStrike" cap="none">
                <a:solidFill>
                  <a:srgbClr val="17365D"/>
                </a:solidFill>
                <a:latin typeface="Calibri"/>
                <a:ea typeface="Calibri"/>
                <a:cs typeface="Calibri"/>
                <a:sym typeface="Calibri"/>
              </a:defRPr>
            </a:lvl4pPr>
            <a:lvl5pPr marL="2286000" marR="0" lvl="4" indent="-323850" algn="l" rtl="0">
              <a:spcBef>
                <a:spcPts val="300"/>
              </a:spcBef>
              <a:spcAft>
                <a:spcPts val="0"/>
              </a:spcAft>
              <a:buClr>
                <a:srgbClr val="17365D"/>
              </a:buClr>
              <a:buSzPts val="1500"/>
              <a:buFont typeface="Arial"/>
              <a:buChar char="»"/>
              <a:defRPr sz="1500" b="0" i="0" u="none" strike="noStrike" cap="none">
                <a:solidFill>
                  <a:srgbClr val="17365D"/>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9" r:id="rId10"/>
    <p:sldLayoutId id="2147483670" r:id="rId11"/>
    <p:sldLayoutId id="2147483671" r:id="rId12"/>
    <p:sldLayoutId id="2147483672" r:id="rId13"/>
    <p:sldLayoutId id="2147483673" r:id="rId14"/>
    <p:sldLayoutId id="214748367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hyperlink" Target="https://water.weather.gov/precip/download.php" TargetMode="External"/><Relationship Id="rId7" Type="http://schemas.openxmlformats.org/officeDocument/2006/relationships/image" Target="../media/image60.jpeg"/><Relationship Id="rId2" Type="http://schemas.openxmlformats.org/officeDocument/2006/relationships/hyperlink" Target="https://www.nhc.noaa.gov/gis/" TargetMode="Externa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s://open-rift-pnnl.hub.arcgis.com/maps/0a38c4d97a6b47369de20fb0c59231c6/abou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ater.weather.gov/precip/download.php" TargetMode="External"/><Relationship Id="rId7" Type="http://schemas.openxmlformats.org/officeDocument/2006/relationships/image" Target="../media/image63.jpeg"/><Relationship Id="rId2" Type="http://schemas.openxmlformats.org/officeDocument/2006/relationships/hyperlink" Target="https://www.nhc.noaa.gov/gis/" TargetMode="Externa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s://open-rift-pnnl.hub.arcgis.com/documents/0dcc98b06bb8478c8ff708df796fe047/abou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open-rift-pnnl.hub.arcgis.com/datasets/6ad56f6b56014fbfb0c492379bd78eeb/about" TargetMode="External"/><Relationship Id="rId3" Type="http://schemas.openxmlformats.org/officeDocument/2006/relationships/hyperlink" Target="https://www.nhc.noaa.gov/gis/" TargetMode="External"/><Relationship Id="rId7" Type="http://schemas.openxmlformats.org/officeDocument/2006/relationships/image" Target="../media/image66.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hyperlink" Target="https://water.weather.gov/precip/download.php" TargetMode="External"/><Relationship Id="rId4" Type="http://schemas.openxmlformats.org/officeDocument/2006/relationships/hyperlink" Target="https://apps.dat.noaa.gov/StormDamage/DamageView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fdacs.gov/Agriculture-Industry/Water/Agricultural-Water-Supply-Planning" TargetMode="External"/><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fdacs.gov/Agriculture-Industry/Water/Agricultural-Water-Supply-Planning" TargetMode="Externa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ffav-ufl.hub.arcgis.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ffav-ufl.hub.arcgis.com/pages/croppro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uzzsprout.com/2375738" TargetMode="External"/><Relationship Id="rId1" Type="http://schemas.openxmlformats.org/officeDocument/2006/relationships/slideLayout" Target="../slideLayouts/slideLayout14.xml"/><Relationship Id="rId5" Type="http://schemas.openxmlformats.org/officeDocument/2006/relationships/hyperlink" Target="https://piecenter.com/pie-academy" TargetMode="Externa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go.ufl.edu/DebbyAgImpacts2024" TargetMode="External"/><Relationship Id="rId3" Type="http://schemas.openxmlformats.org/officeDocument/2006/relationships/image" Target="../media/image8.jpeg"/><Relationship Id="rId7" Type="http://schemas.openxmlformats.org/officeDocument/2006/relationships/hyperlink" Target="https://go.ufl.edu/disasters" TargetMode="External"/><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hyperlink" Target="https://go.ufl.edu/eiap" TargetMode="External"/><Relationship Id="rId5" Type="http://schemas.openxmlformats.org/officeDocument/2006/relationships/hyperlink" Target="mailto:ccourt@ufl.edu" TargetMode="External"/><Relationship Id="rId10" Type="http://schemas.openxmlformats.org/officeDocument/2006/relationships/hyperlink" Target="https://go.ufl.edu/MiltonAgImpacts2024" TargetMode="External"/><Relationship Id="rId4" Type="http://schemas.openxmlformats.org/officeDocument/2006/relationships/image" Target="../media/image9.jpeg"/><Relationship Id="rId9" Type="http://schemas.openxmlformats.org/officeDocument/2006/relationships/hyperlink" Target="https://go.ufl.edu/HeleneAgImpacts202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go.ufl.edu/eiap" TargetMode="External"/><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02.jp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fdacs.gov/Agriculture-Industry/Water/Agricultural-Water-Supply-Planning" TargetMode="External"/><Relationship Id="rId1" Type="http://schemas.openxmlformats.org/officeDocument/2006/relationships/slideLayout" Target="../slideLayouts/slideLayout2.xml"/><Relationship Id="rId5" Type="http://schemas.openxmlformats.org/officeDocument/2006/relationships/hyperlink" Target="https://ffav-ufl.hub.arcgis.com/pages/cropprod" TargetMode="External"/><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hyperlink" Target="https://ffav-ufl.hub.arcgis.com/pages/cropseason" TargetMode="Externa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7.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8.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hyperlink" Target="https://go.ufl.edu/disast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9.png"/><Relationship Id="rId7" Type="http://schemas.openxmlformats.org/officeDocument/2006/relationships/diagramLayout" Target="../diagrams/layout2.xml"/><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121.png"/><Relationship Id="rId10" Type="http://schemas.microsoft.com/office/2007/relationships/diagramDrawing" Target="../diagrams/drawing2.xml"/><Relationship Id="rId4" Type="http://schemas.openxmlformats.org/officeDocument/2006/relationships/image" Target="../media/image120.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D1EAEB-E9BD-D157-F85D-C232C92D6D4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39226" y="1433389"/>
            <a:ext cx="8522085" cy="2909455"/>
          </a:xfrm>
          <a:prstGeom prst="rect">
            <a:avLst/>
          </a:prstGeom>
        </p:spPr>
      </p:pic>
      <p:sp>
        <p:nvSpPr>
          <p:cNvPr id="8" name="Slide Number Placeholder 7">
            <a:extLst>
              <a:ext uri="{FF2B5EF4-FFF2-40B4-BE49-F238E27FC236}">
                <a16:creationId xmlns:a16="http://schemas.microsoft.com/office/drawing/2014/main" id="{15FD22F0-6ABA-5017-0C1B-A1E09EB1DE8E}"/>
              </a:ext>
            </a:extLst>
          </p:cNvPr>
          <p:cNvSpPr>
            <a:spLocks noGrp="1"/>
          </p:cNvSpPr>
          <p:nvPr>
            <p:ph type="sldNum" sz="quarter" idx="12"/>
          </p:nvPr>
        </p:nvSpPr>
        <p:spPr/>
        <p:txBody>
          <a:bodyPr/>
          <a:lstStyle/>
          <a:p>
            <a:fld id="{E025C1C5-4432-4B53-8602-4568DA21F5DE}" type="slidenum">
              <a:rPr lang="en-US" smtClean="0"/>
              <a:t>1</a:t>
            </a:fld>
            <a:endParaRPr lang="en-US"/>
          </a:p>
        </p:txBody>
      </p:sp>
      <p:sp>
        <p:nvSpPr>
          <p:cNvPr id="6" name="Subtitle 2">
            <a:extLst>
              <a:ext uri="{FF2B5EF4-FFF2-40B4-BE49-F238E27FC236}">
                <a16:creationId xmlns:a16="http://schemas.microsoft.com/office/drawing/2014/main" id="{1D05F3A5-61C7-9ADD-2714-B2EAB07EEA9E}"/>
              </a:ext>
            </a:extLst>
          </p:cNvPr>
          <p:cNvSpPr txBox="1">
            <a:spLocks/>
          </p:cNvSpPr>
          <p:nvPr/>
        </p:nvSpPr>
        <p:spPr>
          <a:xfrm>
            <a:off x="773722" y="6512574"/>
            <a:ext cx="5634425" cy="44806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100" kern="1200">
                <a:solidFill>
                  <a:schemeClr val="tx2">
                    <a:lumMod val="75000"/>
                  </a:schemeClr>
                </a:solidFill>
                <a:latin typeface="+mn-lt"/>
                <a:ea typeface="+mn-ea"/>
                <a:cs typeface="+mn-cs"/>
              </a:defRPr>
            </a:lvl1pPr>
            <a:lvl2pPr marL="557213" indent="-214313" algn="l" defTabSz="342900" rtl="0" eaLnBrk="1" latinLnBrk="0" hangingPunct="1">
              <a:spcBef>
                <a:spcPct val="20000"/>
              </a:spcBef>
              <a:buFont typeface="Arial"/>
              <a:buChar char="–"/>
              <a:defRPr sz="1800" kern="1200">
                <a:solidFill>
                  <a:schemeClr val="tx2">
                    <a:lumMod val="75000"/>
                  </a:schemeClr>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2">
                    <a:lumMod val="75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200">
                <a:solidFill>
                  <a:schemeClr val="bg1"/>
                </a:solidFill>
              </a:rPr>
              <a:t>Photo courtesy of survey respondent.</a:t>
            </a:r>
          </a:p>
        </p:txBody>
      </p:sp>
      <p:pic>
        <p:nvPicPr>
          <p:cNvPr id="7" name="Picture 6">
            <a:extLst>
              <a:ext uri="{FF2B5EF4-FFF2-40B4-BE49-F238E27FC236}">
                <a16:creationId xmlns:a16="http://schemas.microsoft.com/office/drawing/2014/main" id="{F1D40268-A60E-DDA0-540D-25CE08F9FEF2}"/>
              </a:ext>
            </a:extLst>
          </p:cNvPr>
          <p:cNvPicPr>
            <a:picLocks noChangeAspect="1"/>
          </p:cNvPicPr>
          <p:nvPr/>
        </p:nvPicPr>
        <p:blipFill>
          <a:blip r:embed="rId3" cstate="print">
            <a:extLst>
              <a:ext uri="{28A0092B-C50C-407E-A947-70E740481C1C}">
                <a14:useLocalDpi xmlns:a14="http://schemas.microsoft.com/office/drawing/2010/main"/>
              </a:ext>
            </a:extLst>
          </a:blip>
          <a:srcRect l="-327"/>
          <a:stretch/>
        </p:blipFill>
        <p:spPr>
          <a:xfrm>
            <a:off x="5501314" y="-1125912"/>
            <a:ext cx="8534379" cy="3084944"/>
          </a:xfrm>
          <a:prstGeom prst="rect">
            <a:avLst/>
          </a:prstGeom>
        </p:spPr>
      </p:pic>
      <p:pic>
        <p:nvPicPr>
          <p:cNvPr id="10" name="Picture 9" descr="A body of water with trees in the background&#10;&#10;Description automatically generated">
            <a:extLst>
              <a:ext uri="{FF2B5EF4-FFF2-40B4-BE49-F238E27FC236}">
                <a16:creationId xmlns:a16="http://schemas.microsoft.com/office/drawing/2014/main" id="{2971DA69-FB6C-908E-FD8D-2D5ECCDA7F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08298" y="4296372"/>
            <a:ext cx="8502637" cy="3418586"/>
          </a:xfrm>
          <a:prstGeom prst="rect">
            <a:avLst/>
          </a:prstGeom>
        </p:spPr>
      </p:pic>
      <p:sp>
        <p:nvSpPr>
          <p:cNvPr id="5" name="Rectangle 4">
            <a:extLst>
              <a:ext uri="{FF2B5EF4-FFF2-40B4-BE49-F238E27FC236}">
                <a16:creationId xmlns:a16="http://schemas.microsoft.com/office/drawing/2014/main" id="{4313DA9B-FB8C-F386-2084-32B11F3E11A5}"/>
              </a:ext>
              <a:ext uri="{C183D7F6-B498-43B3-948B-1728B52AA6E4}">
                <adec:decorative xmlns:adec="http://schemas.microsoft.com/office/drawing/2017/decorative" val="1"/>
              </a:ext>
            </a:extLst>
          </p:cNvPr>
          <p:cNvSpPr/>
          <p:nvPr/>
        </p:nvSpPr>
        <p:spPr>
          <a:xfrm rot="16200000">
            <a:off x="2667000" y="-2667000"/>
            <a:ext cx="6858000" cy="12192000"/>
          </a:xfrm>
          <a:prstGeom prst="rect">
            <a:avLst/>
          </a:prstGeom>
          <a:gradFill flip="none" rotWithShape="1">
            <a:gsLst>
              <a:gs pos="49000">
                <a:srgbClr val="002657"/>
              </a:gs>
              <a:gs pos="100000">
                <a:schemeClr val="tx1">
                  <a:alpha val="0"/>
                </a:schemeClr>
              </a:gs>
            </a:gsLst>
            <a:lin ang="54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65ECD-A501-6F82-5156-F20E8DD2C848}"/>
              </a:ext>
            </a:extLst>
          </p:cNvPr>
          <p:cNvSpPr>
            <a:spLocks noGrp="1"/>
          </p:cNvSpPr>
          <p:nvPr>
            <p:ph type="ctrTitle"/>
          </p:nvPr>
        </p:nvSpPr>
        <p:spPr>
          <a:xfrm>
            <a:off x="773722" y="1352037"/>
            <a:ext cx="6466174" cy="1653383"/>
          </a:xfrm>
        </p:spPr>
        <p:txBody>
          <a:bodyPr>
            <a:noAutofit/>
          </a:bodyPr>
          <a:lstStyle/>
          <a:p>
            <a:pPr algn="l"/>
            <a:r>
              <a:rPr lang="en-US" sz="3200" b="1" dirty="0">
                <a:solidFill>
                  <a:schemeClr val="bg1"/>
                </a:solidFill>
                <a:latin typeface="+mj-lt"/>
                <a:ea typeface="Calibri" panose="020F0502020204030204" pitchFamily="34" charset="0"/>
              </a:rPr>
              <a:t>Agricultural Impacts of Disaster Events and Data Tools for Threat Assessment</a:t>
            </a:r>
            <a:endParaRPr lang="en-US" sz="3200" dirty="0">
              <a:solidFill>
                <a:schemeClr val="bg1"/>
              </a:solidFill>
              <a:latin typeface="+mj-lt"/>
            </a:endParaRPr>
          </a:p>
        </p:txBody>
      </p:sp>
      <p:sp>
        <p:nvSpPr>
          <p:cNvPr id="3" name="Subtitle 2">
            <a:extLst>
              <a:ext uri="{FF2B5EF4-FFF2-40B4-BE49-F238E27FC236}">
                <a16:creationId xmlns:a16="http://schemas.microsoft.com/office/drawing/2014/main" id="{E4FB9CA2-0D62-0017-2AEC-42D3FFD12816}"/>
              </a:ext>
            </a:extLst>
          </p:cNvPr>
          <p:cNvSpPr>
            <a:spLocks noGrp="1"/>
          </p:cNvSpPr>
          <p:nvPr>
            <p:ph type="subTitle" idx="1"/>
          </p:nvPr>
        </p:nvSpPr>
        <p:spPr>
          <a:xfrm>
            <a:off x="681358" y="3256973"/>
            <a:ext cx="7357403" cy="3253740"/>
          </a:xfrm>
        </p:spPr>
        <p:txBody>
          <a:bodyPr vert="horz" lIns="91440" tIns="45720" rIns="91440" bIns="45720" rtlCol="0" anchor="t">
            <a:normAutofit/>
          </a:bodyPr>
          <a:lstStyle/>
          <a:p>
            <a:pPr algn="l">
              <a:spcBef>
                <a:spcPts val="0"/>
              </a:spcBef>
              <a:buSzPts val="1600"/>
            </a:pPr>
            <a:r>
              <a:rPr lang="en-US" sz="1800" b="1" dirty="0">
                <a:solidFill>
                  <a:schemeClr val="bg1"/>
                </a:solidFill>
                <a:latin typeface="Arial"/>
                <a:cs typeface="Arial"/>
              </a:rPr>
              <a:t>Prepared for 2025 FDACS SART Planning Workshop</a:t>
            </a:r>
          </a:p>
          <a:p>
            <a:pPr algn="l">
              <a:spcBef>
                <a:spcPts val="0"/>
              </a:spcBef>
              <a:buSzPts val="1600"/>
            </a:pPr>
            <a:endParaRPr lang="en-US" sz="1800" dirty="0">
              <a:solidFill>
                <a:schemeClr val="bg1"/>
              </a:solidFill>
              <a:latin typeface="Arial"/>
              <a:cs typeface="Arial"/>
              <a:sym typeface="Arial"/>
            </a:endParaRPr>
          </a:p>
          <a:p>
            <a:pPr marL="0" marR="0" lvl="0" indent="0" algn="l" rtl="0">
              <a:lnSpc>
                <a:spcPct val="100000"/>
              </a:lnSpc>
              <a:spcBef>
                <a:spcPts val="0"/>
              </a:spcBef>
              <a:spcAft>
                <a:spcPts val="0"/>
              </a:spcAft>
              <a:buClr>
                <a:srgbClr val="17365D"/>
              </a:buClr>
              <a:buSzPts val="1600"/>
              <a:buFont typeface="Arial"/>
              <a:buNone/>
            </a:pPr>
            <a:r>
              <a:rPr lang="en-US" sz="1800" cap="all" dirty="0">
                <a:solidFill>
                  <a:schemeClr val="bg1"/>
                </a:solidFill>
                <a:latin typeface="Arial"/>
                <a:cs typeface="Arial"/>
                <a:sym typeface="Arial"/>
              </a:rPr>
              <a:t>DR. CHRISTA D. COURT, </a:t>
            </a:r>
            <a:r>
              <a:rPr lang="en-US" altLang="zh-CN" sz="1800" cap="all" dirty="0">
                <a:solidFill>
                  <a:schemeClr val="bg1"/>
                </a:solidFill>
                <a:latin typeface="Arial"/>
                <a:cs typeface="Arial"/>
                <a:sym typeface="Arial"/>
              </a:rPr>
              <a:t>ASSOCIATE</a:t>
            </a:r>
            <a:r>
              <a:rPr lang="en-US" sz="1800" cap="all" dirty="0">
                <a:solidFill>
                  <a:schemeClr val="bg1"/>
                </a:solidFill>
                <a:latin typeface="Arial"/>
                <a:cs typeface="Arial"/>
                <a:sym typeface="Arial"/>
              </a:rPr>
              <a:t> PROFESSOR</a:t>
            </a:r>
            <a:endParaRPr lang="en-US" sz="1800" dirty="0">
              <a:solidFill>
                <a:schemeClr val="bg1"/>
              </a:solidFill>
              <a:latin typeface="Arial"/>
              <a:cs typeface="Arial"/>
            </a:endParaRPr>
          </a:p>
          <a:p>
            <a:pPr algn="l">
              <a:spcBef>
                <a:spcPts val="0"/>
              </a:spcBef>
              <a:buClr>
                <a:srgbClr val="17375E"/>
              </a:buClr>
              <a:buSzPts val="1600"/>
              <a:buFont typeface="Calibri"/>
            </a:pPr>
            <a:endParaRPr lang="en-US" sz="1800" b="1" dirty="0">
              <a:cs typeface="Arial"/>
            </a:endParaRPr>
          </a:p>
          <a:p>
            <a:pPr algn="l">
              <a:spcBef>
                <a:spcPts val="0"/>
              </a:spcBef>
              <a:buClr>
                <a:srgbClr val="E36C09"/>
              </a:buClr>
              <a:buSzPts val="1600"/>
            </a:pPr>
            <a:r>
              <a:rPr lang="en-US" sz="1800" dirty="0">
                <a:solidFill>
                  <a:schemeClr val="accent6">
                    <a:lumMod val="76000"/>
                  </a:schemeClr>
                </a:solidFill>
                <a:latin typeface="Arial"/>
                <a:ea typeface="Arial"/>
                <a:cs typeface="Arial"/>
                <a:sym typeface="Arial"/>
              </a:rPr>
              <a:t>DEPARTMENT OF FOOD</a:t>
            </a:r>
            <a:r>
              <a:rPr lang="en-US" sz="1800" i="0" u="none" strike="noStrike" cap="none" dirty="0">
                <a:solidFill>
                  <a:schemeClr val="accent6">
                    <a:lumMod val="76000"/>
                  </a:schemeClr>
                </a:solidFill>
                <a:latin typeface="Arial"/>
                <a:ea typeface="Arial"/>
                <a:cs typeface="Arial"/>
                <a:sym typeface="Arial"/>
              </a:rPr>
              <a:t> AND RESOURCE </a:t>
            </a:r>
            <a:r>
              <a:rPr lang="en-US" sz="1800" dirty="0">
                <a:solidFill>
                  <a:schemeClr val="accent6">
                    <a:lumMod val="76000"/>
                  </a:schemeClr>
                </a:solidFill>
                <a:latin typeface="Arial"/>
                <a:ea typeface="Arial"/>
                <a:cs typeface="Arial"/>
                <a:sym typeface="Arial"/>
              </a:rPr>
              <a:t>ECONOMICS</a:t>
            </a:r>
            <a:endParaRPr lang="en-US" sz="1800" dirty="0">
              <a:solidFill>
                <a:schemeClr val="accent6">
                  <a:lumMod val="76000"/>
                </a:schemeClr>
              </a:solidFill>
              <a:latin typeface="Arial"/>
              <a:ea typeface="Arial"/>
              <a:cs typeface="Arial"/>
            </a:endParaRPr>
          </a:p>
          <a:p>
            <a:pPr marL="0" marR="0" lvl="0" indent="0" algn="l" rtl="0">
              <a:lnSpc>
                <a:spcPct val="100000"/>
              </a:lnSpc>
              <a:spcBef>
                <a:spcPts val="0"/>
              </a:spcBef>
              <a:spcAft>
                <a:spcPts val="0"/>
              </a:spcAft>
              <a:buClr>
                <a:srgbClr val="E36C09"/>
              </a:buClr>
              <a:buSzPts val="1600"/>
              <a:buFont typeface="Arial"/>
              <a:buNone/>
            </a:pPr>
            <a:r>
              <a:rPr lang="en-US" sz="1800" i="0" u="none" strike="noStrike" cap="none" dirty="0">
                <a:solidFill>
                  <a:schemeClr val="accent6">
                    <a:lumMod val="76000"/>
                  </a:schemeClr>
                </a:solidFill>
                <a:latin typeface="Arial"/>
                <a:ea typeface="Arial"/>
                <a:cs typeface="Arial"/>
                <a:sym typeface="Arial"/>
              </a:rPr>
              <a:t>UF/IFAS ECONOMIC IMPACT ANALYSIS PROGRAM</a:t>
            </a:r>
            <a:endParaRPr lang="en-US" sz="1800" i="0" u="none" strike="noStrike" cap="none" dirty="0">
              <a:solidFill>
                <a:schemeClr val="accent6">
                  <a:lumMod val="76000"/>
                </a:schemeClr>
              </a:solidFill>
              <a:latin typeface="Arial"/>
              <a:ea typeface="Arial"/>
              <a:cs typeface="Arial"/>
            </a:endParaRPr>
          </a:p>
          <a:p>
            <a:pPr algn="l">
              <a:spcBef>
                <a:spcPts val="0"/>
              </a:spcBef>
            </a:pPr>
            <a:r>
              <a:rPr lang="en-US" sz="1800" dirty="0">
                <a:solidFill>
                  <a:schemeClr val="accent6">
                    <a:lumMod val="76000"/>
                  </a:schemeClr>
                </a:solidFill>
                <a:latin typeface="Arial"/>
                <a:cs typeface="Arial"/>
              </a:rPr>
              <a:t>UNIVERSITY OF FLORIDA</a:t>
            </a:r>
          </a:p>
          <a:p>
            <a:pPr algn="l">
              <a:spcBef>
                <a:spcPts val="0"/>
              </a:spcBef>
            </a:pPr>
            <a:endParaRPr lang="en-US" sz="1800" b="1" dirty="0">
              <a:solidFill>
                <a:schemeClr val="accent6">
                  <a:lumMod val="76000"/>
                </a:schemeClr>
              </a:solidFill>
              <a:latin typeface="Arial"/>
              <a:cs typeface="Arial"/>
            </a:endParaRPr>
          </a:p>
          <a:p>
            <a:pPr algn="l">
              <a:spcBef>
                <a:spcPts val="0"/>
              </a:spcBef>
            </a:pPr>
            <a:r>
              <a:rPr lang="en-US" sz="1800" dirty="0">
                <a:solidFill>
                  <a:schemeClr val="accent6">
                    <a:lumMod val="76000"/>
                  </a:schemeClr>
                </a:solidFill>
                <a:latin typeface="Arial"/>
                <a:cs typeface="Arial"/>
              </a:rPr>
              <a:t>May 28, 2025</a:t>
            </a:r>
          </a:p>
        </p:txBody>
      </p:sp>
      <p:pic>
        <p:nvPicPr>
          <p:cNvPr id="11" name="Picture 10" descr="UF/IFAS Logo">
            <a:extLst>
              <a:ext uri="{FF2B5EF4-FFF2-40B4-BE49-F238E27FC236}">
                <a16:creationId xmlns:a16="http://schemas.microsoft.com/office/drawing/2014/main" id="{461FC094-F287-6CBB-0319-43496BAB65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1743" y="0"/>
            <a:ext cx="2741195" cy="1169758"/>
          </a:xfrm>
          <a:prstGeom prst="rect">
            <a:avLst/>
          </a:prstGeom>
        </p:spPr>
      </p:pic>
    </p:spTree>
    <p:extLst>
      <p:ext uri="{BB962C8B-B14F-4D97-AF65-F5344CB8AC3E}">
        <p14:creationId xmlns:p14="http://schemas.microsoft.com/office/powerpoint/2010/main" val="2264787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486" y="88117"/>
            <a:ext cx="11295529" cy="830997"/>
          </a:xfrm>
          <a:prstGeom prst="rect">
            <a:avLst/>
          </a:prstGeom>
          <a:noFill/>
        </p:spPr>
        <p:txBody>
          <a:bodyPr wrap="square" rtlCol="0">
            <a:spAutoFit/>
          </a:bodyPr>
          <a:lstStyle/>
          <a:p>
            <a:pPr algn="ctr"/>
            <a:r>
              <a:rPr lang="en-US" sz="2400" b="1" dirty="0">
                <a:solidFill>
                  <a:schemeClr val="bg2">
                    <a:lumMod val="75000"/>
                  </a:schemeClr>
                </a:solidFill>
              </a:rPr>
              <a:t>UF/IFAS Assessment Distributed Widely with Assistance from Extension, Industry Associations, and Government Agencies</a:t>
            </a:r>
          </a:p>
        </p:txBody>
      </p:sp>
      <p:pic>
        <p:nvPicPr>
          <p:cNvPr id="3" name="Picture 2">
            <a:extLst>
              <a:ext uri="{FF2B5EF4-FFF2-40B4-BE49-F238E27FC236}">
                <a16:creationId xmlns:a16="http://schemas.microsoft.com/office/drawing/2014/main" id="{853E4B5F-1627-DDC1-20A5-0FD9058C4EFB}"/>
              </a:ext>
            </a:extLst>
          </p:cNvPr>
          <p:cNvPicPr>
            <a:picLocks noChangeAspect="1"/>
          </p:cNvPicPr>
          <p:nvPr/>
        </p:nvPicPr>
        <p:blipFill>
          <a:blip r:embed="rId3"/>
          <a:stretch>
            <a:fillRect/>
          </a:stretch>
        </p:blipFill>
        <p:spPr>
          <a:xfrm>
            <a:off x="4480598" y="1351310"/>
            <a:ext cx="2635175" cy="4046608"/>
          </a:xfrm>
          <a:prstGeom prst="rect">
            <a:avLst/>
          </a:prstGeom>
        </p:spPr>
      </p:pic>
      <p:pic>
        <p:nvPicPr>
          <p:cNvPr id="7" name="Picture 6">
            <a:extLst>
              <a:ext uri="{FF2B5EF4-FFF2-40B4-BE49-F238E27FC236}">
                <a16:creationId xmlns:a16="http://schemas.microsoft.com/office/drawing/2014/main" id="{21FE68CC-E0DC-E97C-1B15-74C676978111}"/>
              </a:ext>
            </a:extLst>
          </p:cNvPr>
          <p:cNvPicPr>
            <a:picLocks noChangeAspect="1"/>
          </p:cNvPicPr>
          <p:nvPr/>
        </p:nvPicPr>
        <p:blipFill>
          <a:blip r:embed="rId4"/>
          <a:stretch>
            <a:fillRect/>
          </a:stretch>
        </p:blipFill>
        <p:spPr>
          <a:xfrm>
            <a:off x="855261" y="1351310"/>
            <a:ext cx="2886599" cy="3813349"/>
          </a:xfrm>
          <a:prstGeom prst="rect">
            <a:avLst/>
          </a:prstGeom>
        </p:spPr>
      </p:pic>
      <p:pic>
        <p:nvPicPr>
          <p:cNvPr id="5" name="Picture 4">
            <a:extLst>
              <a:ext uri="{FF2B5EF4-FFF2-40B4-BE49-F238E27FC236}">
                <a16:creationId xmlns:a16="http://schemas.microsoft.com/office/drawing/2014/main" id="{B2A8B3B3-4F9C-C15F-DF8B-80158A0C443D}"/>
              </a:ext>
            </a:extLst>
          </p:cNvPr>
          <p:cNvPicPr>
            <a:picLocks noChangeAspect="1"/>
          </p:cNvPicPr>
          <p:nvPr/>
        </p:nvPicPr>
        <p:blipFill>
          <a:blip r:embed="rId5"/>
          <a:stretch>
            <a:fillRect/>
          </a:stretch>
        </p:blipFill>
        <p:spPr>
          <a:xfrm>
            <a:off x="1352567" y="3257985"/>
            <a:ext cx="2687923" cy="3511899"/>
          </a:xfrm>
          <a:prstGeom prst="rect">
            <a:avLst/>
          </a:prstGeom>
        </p:spPr>
      </p:pic>
      <p:pic>
        <p:nvPicPr>
          <p:cNvPr id="9" name="Graphic 8">
            <a:extLst>
              <a:ext uri="{FF2B5EF4-FFF2-40B4-BE49-F238E27FC236}">
                <a16:creationId xmlns:a16="http://schemas.microsoft.com/office/drawing/2014/main" id="{8897D1F5-4679-021C-1676-72955C8970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4511" y="1351310"/>
            <a:ext cx="2172809" cy="5418574"/>
          </a:xfrm>
          <a:prstGeom prst="rect">
            <a:avLst/>
          </a:prstGeom>
        </p:spPr>
      </p:pic>
      <p:sp>
        <p:nvSpPr>
          <p:cNvPr id="10" name="TextBox 9">
            <a:extLst>
              <a:ext uri="{FF2B5EF4-FFF2-40B4-BE49-F238E27FC236}">
                <a16:creationId xmlns:a16="http://schemas.microsoft.com/office/drawing/2014/main" id="{F614DC5C-69C2-773B-DCB2-1667274C29B2}"/>
              </a:ext>
            </a:extLst>
          </p:cNvPr>
          <p:cNvSpPr txBox="1"/>
          <p:nvPr/>
        </p:nvSpPr>
        <p:spPr>
          <a:xfrm>
            <a:off x="855261" y="1043533"/>
            <a:ext cx="3724096" cy="307777"/>
          </a:xfrm>
          <a:prstGeom prst="rect">
            <a:avLst/>
          </a:prstGeom>
          <a:noFill/>
        </p:spPr>
        <p:txBody>
          <a:bodyPr wrap="none" rtlCol="0">
            <a:spAutoFit/>
          </a:bodyPr>
          <a:lstStyle/>
          <a:p>
            <a:r>
              <a:rPr lang="en-US" sz="1400" b="1" dirty="0">
                <a:solidFill>
                  <a:schemeClr val="accent6">
                    <a:lumMod val="75000"/>
                  </a:schemeClr>
                </a:solidFill>
              </a:rPr>
              <a:t>Flyers with Short Weblinks and QR codes</a:t>
            </a:r>
          </a:p>
        </p:txBody>
      </p:sp>
      <p:sp>
        <p:nvSpPr>
          <p:cNvPr id="12" name="TextBox 11">
            <a:extLst>
              <a:ext uri="{FF2B5EF4-FFF2-40B4-BE49-F238E27FC236}">
                <a16:creationId xmlns:a16="http://schemas.microsoft.com/office/drawing/2014/main" id="{DD7E267C-DBC2-21AD-4E47-89DBF0F51FAA}"/>
              </a:ext>
            </a:extLst>
          </p:cNvPr>
          <p:cNvSpPr txBox="1"/>
          <p:nvPr/>
        </p:nvSpPr>
        <p:spPr>
          <a:xfrm>
            <a:off x="5163297" y="1043534"/>
            <a:ext cx="1805302" cy="307777"/>
          </a:xfrm>
          <a:prstGeom prst="rect">
            <a:avLst/>
          </a:prstGeom>
          <a:noFill/>
        </p:spPr>
        <p:txBody>
          <a:bodyPr wrap="none" rtlCol="0">
            <a:spAutoFit/>
          </a:bodyPr>
          <a:lstStyle/>
          <a:p>
            <a:r>
              <a:rPr lang="en-US" sz="1400" b="1" dirty="0">
                <a:solidFill>
                  <a:schemeClr val="accent6">
                    <a:lumMod val="75000"/>
                  </a:schemeClr>
                </a:solidFill>
              </a:rPr>
              <a:t>Social Media Posts</a:t>
            </a:r>
          </a:p>
        </p:txBody>
      </p:sp>
      <p:sp>
        <p:nvSpPr>
          <p:cNvPr id="13" name="TextBox 12">
            <a:extLst>
              <a:ext uri="{FF2B5EF4-FFF2-40B4-BE49-F238E27FC236}">
                <a16:creationId xmlns:a16="http://schemas.microsoft.com/office/drawing/2014/main" id="{4C510FD4-A2A8-D1AC-A3B4-48447FEF5540}"/>
              </a:ext>
            </a:extLst>
          </p:cNvPr>
          <p:cNvSpPr txBox="1"/>
          <p:nvPr/>
        </p:nvSpPr>
        <p:spPr>
          <a:xfrm>
            <a:off x="8061090" y="1043534"/>
            <a:ext cx="2045753" cy="307777"/>
          </a:xfrm>
          <a:prstGeom prst="rect">
            <a:avLst/>
          </a:prstGeom>
          <a:noFill/>
        </p:spPr>
        <p:txBody>
          <a:bodyPr wrap="none" rtlCol="0">
            <a:spAutoFit/>
          </a:bodyPr>
          <a:lstStyle/>
          <a:p>
            <a:r>
              <a:rPr lang="en-US" sz="1400" b="1" dirty="0">
                <a:solidFill>
                  <a:schemeClr val="accent6">
                    <a:lumMod val="75000"/>
                  </a:schemeClr>
                </a:solidFill>
              </a:rPr>
              <a:t>Survey Consent Form</a:t>
            </a:r>
          </a:p>
        </p:txBody>
      </p:sp>
    </p:spTree>
    <p:extLst>
      <p:ext uri="{BB962C8B-B14F-4D97-AF65-F5344CB8AC3E}">
        <p14:creationId xmlns:p14="http://schemas.microsoft.com/office/powerpoint/2010/main" val="305432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17;p22">
            <a:extLst>
              <a:ext uri="{FF2B5EF4-FFF2-40B4-BE49-F238E27FC236}">
                <a16:creationId xmlns:a16="http://schemas.microsoft.com/office/drawing/2014/main" id="{D5B1835C-F077-FCA7-50C9-614D8BC51CCE}"/>
              </a:ext>
            </a:extLst>
          </p:cNvPr>
          <p:cNvSpPr txBox="1">
            <a:spLocks noGrp="1"/>
          </p:cNvSpPr>
          <p:nvPr>
            <p:ph type="title"/>
          </p:nvPr>
        </p:nvSpPr>
        <p:spPr>
          <a:xfrm>
            <a:off x="6683720" y="252746"/>
            <a:ext cx="3389920" cy="738623"/>
          </a:xfrm>
          <a:prstGeom prst="rect">
            <a:avLst/>
          </a:prstGeom>
          <a:noFill/>
          <a:ln>
            <a:noFill/>
          </a:ln>
        </p:spPr>
        <p:txBody>
          <a:bodyPr spcFirstLastPara="1" wrap="square" lIns="91425" tIns="45700" rIns="91425" bIns="45700" anchor="ctr" anchorCtr="0">
            <a:spAutoFit/>
          </a:bodyPr>
          <a:lstStyle/>
          <a:p>
            <a:pPr algn="ctr">
              <a:lnSpc>
                <a:spcPct val="150000"/>
              </a:lnSpc>
              <a:buClr>
                <a:srgbClr val="000000"/>
              </a:buClr>
              <a:buSzPts val="2400"/>
              <a:buFont typeface="Helvetica Neue"/>
            </a:pPr>
            <a:r>
              <a:rPr lang="en-US" sz="2800" dirty="0">
                <a:latin typeface="+mj-lt"/>
              </a:rPr>
              <a:t>Survey Design</a:t>
            </a:r>
            <a:endParaRPr sz="2800" dirty="0">
              <a:latin typeface="+mj-lt"/>
            </a:endParaRPr>
          </a:p>
        </p:txBody>
      </p:sp>
      <p:sp>
        <p:nvSpPr>
          <p:cNvPr id="7" name="Google Shape;425;p23">
            <a:extLst>
              <a:ext uri="{FF2B5EF4-FFF2-40B4-BE49-F238E27FC236}">
                <a16:creationId xmlns:a16="http://schemas.microsoft.com/office/drawing/2014/main" id="{BC10DB8A-A3A3-A3D2-2C84-B911A593A197}"/>
              </a:ext>
            </a:extLst>
          </p:cNvPr>
          <p:cNvSpPr txBox="1"/>
          <p:nvPr/>
        </p:nvSpPr>
        <p:spPr>
          <a:xfrm>
            <a:off x="4578187" y="1310845"/>
            <a:ext cx="3624366" cy="2601993"/>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320"/>
              </a:spcBef>
              <a:spcAft>
                <a:spcPts val="0"/>
              </a:spcAft>
              <a:buNone/>
            </a:pPr>
            <a:r>
              <a:rPr lang="en-US" b="1" dirty="0">
                <a:solidFill>
                  <a:schemeClr val="dk1"/>
                </a:solidFill>
                <a:latin typeface="Calibri"/>
                <a:ea typeface="Calibri"/>
                <a:cs typeface="Calibri"/>
                <a:sym typeface="Calibri"/>
              </a:rPr>
              <a:t>Detailed crop(s) affected</a:t>
            </a:r>
            <a:endParaRPr sz="1200" b="1"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Total planted area (acres)</a:t>
            </a:r>
            <a:endParaRPr sz="1200"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Percentage of planted area completely destroyed (100% loss)</a:t>
            </a:r>
            <a:endParaRPr sz="1200"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Percentage of planted area damaged but not completely destroyed</a:t>
            </a:r>
            <a:endParaRPr sz="1200"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Estimated production loss on damaged acreage (%)</a:t>
            </a:r>
            <a:endParaRPr sz="1200"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Amount of harvested products stored on farm</a:t>
            </a:r>
            <a:endParaRPr sz="1200" dirty="0"/>
          </a:p>
          <a:p>
            <a:pPr marL="342900" marR="0" lvl="0" indent="-342900" algn="l" rtl="0">
              <a:lnSpc>
                <a:spcPct val="90000"/>
              </a:lnSpc>
              <a:spcBef>
                <a:spcPts val="320"/>
              </a:spcBef>
              <a:spcAft>
                <a:spcPts val="0"/>
              </a:spcAft>
              <a:buClr>
                <a:schemeClr val="dk1"/>
              </a:buClr>
              <a:buSzPts val="1600"/>
              <a:buFont typeface="Courier New"/>
              <a:buChar char="o"/>
            </a:pPr>
            <a:r>
              <a:rPr lang="en-US" dirty="0">
                <a:solidFill>
                  <a:schemeClr val="dk1"/>
                </a:solidFill>
                <a:latin typeface="Calibri"/>
                <a:ea typeface="Calibri"/>
                <a:cs typeface="Calibri"/>
                <a:sym typeface="Calibri"/>
              </a:rPr>
              <a:t>Percentage of stored products damaged</a:t>
            </a:r>
            <a:endParaRPr sz="1200" dirty="0"/>
          </a:p>
        </p:txBody>
      </p:sp>
      <p:sp>
        <p:nvSpPr>
          <p:cNvPr id="8" name="Google Shape;426;p23">
            <a:extLst>
              <a:ext uri="{FF2B5EF4-FFF2-40B4-BE49-F238E27FC236}">
                <a16:creationId xmlns:a16="http://schemas.microsoft.com/office/drawing/2014/main" id="{06695EDD-BF6C-40D1-1DE4-A48C7BCAB75B}"/>
              </a:ext>
            </a:extLst>
          </p:cNvPr>
          <p:cNvSpPr txBox="1"/>
          <p:nvPr/>
        </p:nvSpPr>
        <p:spPr>
          <a:xfrm>
            <a:off x="4512544" y="4644748"/>
            <a:ext cx="3624300" cy="1891247"/>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b="1">
                <a:solidFill>
                  <a:schemeClr val="dk1"/>
                </a:solidFill>
                <a:latin typeface="Calibri"/>
                <a:ea typeface="Calibri"/>
                <a:cs typeface="Calibri"/>
                <a:sym typeface="Calibri"/>
              </a:rPr>
              <a:t>Detailed animal(s) affected</a:t>
            </a:r>
            <a:endParaRPr sz="1200" b="1"/>
          </a:p>
          <a:p>
            <a:pPr marL="285750" marR="0" lvl="0" indent="-285750" algn="l" rtl="0">
              <a:lnSpc>
                <a:spcPct val="90000"/>
              </a:lnSpc>
              <a:spcBef>
                <a:spcPts val="320"/>
              </a:spcBef>
              <a:spcAft>
                <a:spcPts val="0"/>
              </a:spcAft>
              <a:buClr>
                <a:schemeClr val="dk1"/>
              </a:buClr>
              <a:buSzPts val="1600"/>
              <a:buFont typeface="Courier New"/>
              <a:buChar char="o"/>
            </a:pPr>
            <a:r>
              <a:rPr lang="en-US">
                <a:solidFill>
                  <a:schemeClr val="dk1"/>
                </a:solidFill>
                <a:latin typeface="Calibri"/>
                <a:ea typeface="Calibri"/>
                <a:cs typeface="Calibri"/>
                <a:sym typeface="Calibri"/>
              </a:rPr>
              <a:t>Number on farm</a:t>
            </a:r>
            <a:endParaRPr sz="1200"/>
          </a:p>
          <a:p>
            <a:pPr marL="285750" marR="0" lvl="0" indent="-285750" algn="l" rtl="0">
              <a:lnSpc>
                <a:spcPct val="90000"/>
              </a:lnSpc>
              <a:spcBef>
                <a:spcPts val="320"/>
              </a:spcBef>
              <a:spcAft>
                <a:spcPts val="0"/>
              </a:spcAft>
              <a:buClr>
                <a:schemeClr val="dk1"/>
              </a:buClr>
              <a:buSzPts val="1600"/>
              <a:buFont typeface="Courier New"/>
              <a:buChar char="o"/>
            </a:pPr>
            <a:r>
              <a:rPr lang="en-US">
                <a:solidFill>
                  <a:schemeClr val="dk1"/>
                </a:solidFill>
                <a:latin typeface="Calibri"/>
                <a:ea typeface="Calibri"/>
                <a:cs typeface="Calibri"/>
                <a:sym typeface="Calibri"/>
              </a:rPr>
              <a:t>Number injured</a:t>
            </a:r>
            <a:endParaRPr sz="1200"/>
          </a:p>
          <a:p>
            <a:pPr marL="285750" marR="0" lvl="0" indent="-285750" algn="l" rtl="0">
              <a:lnSpc>
                <a:spcPct val="90000"/>
              </a:lnSpc>
              <a:spcBef>
                <a:spcPts val="320"/>
              </a:spcBef>
              <a:spcAft>
                <a:spcPts val="0"/>
              </a:spcAft>
              <a:buClr>
                <a:schemeClr val="dk1"/>
              </a:buClr>
              <a:buSzPts val="1600"/>
              <a:buFont typeface="Courier New"/>
              <a:buChar char="o"/>
            </a:pPr>
            <a:r>
              <a:rPr lang="en-US">
                <a:solidFill>
                  <a:schemeClr val="dk1"/>
                </a:solidFill>
                <a:latin typeface="Calibri"/>
                <a:ea typeface="Calibri"/>
                <a:cs typeface="Calibri"/>
                <a:sym typeface="Calibri"/>
              </a:rPr>
              <a:t>Number lost or died</a:t>
            </a:r>
            <a:endParaRPr sz="1200"/>
          </a:p>
          <a:p>
            <a:pPr marL="285750" marR="0" lvl="0" indent="-285750" algn="l" rtl="0">
              <a:lnSpc>
                <a:spcPct val="90000"/>
              </a:lnSpc>
              <a:spcBef>
                <a:spcPts val="320"/>
              </a:spcBef>
              <a:spcAft>
                <a:spcPts val="0"/>
              </a:spcAft>
              <a:buClr>
                <a:schemeClr val="dk1"/>
              </a:buClr>
              <a:buSzPts val="1600"/>
              <a:buFont typeface="Courier New"/>
              <a:buChar char="o"/>
            </a:pPr>
            <a:r>
              <a:rPr lang="en-US">
                <a:solidFill>
                  <a:schemeClr val="dk1"/>
                </a:solidFill>
                <a:latin typeface="Calibri"/>
                <a:ea typeface="Calibri"/>
                <a:cs typeface="Calibri"/>
                <a:sym typeface="Calibri"/>
              </a:rPr>
              <a:t>Amount of animal products produced on farm last year</a:t>
            </a:r>
            <a:endParaRPr sz="1200"/>
          </a:p>
          <a:p>
            <a:pPr marL="285750" marR="0" lvl="0" indent="-285750" algn="l" rtl="0">
              <a:lnSpc>
                <a:spcPct val="90000"/>
              </a:lnSpc>
              <a:spcBef>
                <a:spcPts val="320"/>
              </a:spcBef>
              <a:spcAft>
                <a:spcPts val="0"/>
              </a:spcAft>
              <a:buClr>
                <a:schemeClr val="dk1"/>
              </a:buClr>
              <a:buSzPts val="1600"/>
              <a:buFont typeface="Courier New"/>
              <a:buChar char="o"/>
            </a:pPr>
            <a:r>
              <a:rPr lang="en-US">
                <a:solidFill>
                  <a:schemeClr val="dk1"/>
                </a:solidFill>
                <a:latin typeface="Calibri"/>
                <a:ea typeface="Calibri"/>
                <a:cs typeface="Calibri"/>
                <a:sym typeface="Calibri"/>
              </a:rPr>
              <a:t>Percentage of annual production lost in disaster (%)</a:t>
            </a:r>
            <a:endParaRPr sz="1200"/>
          </a:p>
        </p:txBody>
      </p:sp>
      <p:sp>
        <p:nvSpPr>
          <p:cNvPr id="9" name="Google Shape;427;p23">
            <a:extLst>
              <a:ext uri="{FF2B5EF4-FFF2-40B4-BE49-F238E27FC236}">
                <a16:creationId xmlns:a16="http://schemas.microsoft.com/office/drawing/2014/main" id="{8953A2EA-9D7B-13D2-30C5-E21E22DAB91B}"/>
              </a:ext>
            </a:extLst>
          </p:cNvPr>
          <p:cNvSpPr txBox="1"/>
          <p:nvPr/>
        </p:nvSpPr>
        <p:spPr>
          <a:xfrm>
            <a:off x="418674" y="4074825"/>
            <a:ext cx="3453297" cy="77402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a:solidFill>
                  <a:schemeClr val="dk1"/>
                </a:solidFill>
                <a:latin typeface="Calibri"/>
                <a:ea typeface="Calibri"/>
                <a:cs typeface="Calibri"/>
                <a:sym typeface="Calibri"/>
              </a:rPr>
              <a:t>Detailed type affected</a:t>
            </a:r>
            <a:endParaRPr sz="1200"/>
          </a:p>
          <a:p>
            <a:pPr marL="285750" marR="0" lvl="0" indent="-285750" algn="l" rtl="0">
              <a:lnSpc>
                <a:spcPct val="90000"/>
              </a:lnSpc>
              <a:spcBef>
                <a:spcPts val="320"/>
              </a:spcBef>
              <a:spcAft>
                <a:spcPts val="0"/>
              </a:spcAft>
              <a:buClr>
                <a:schemeClr val="dk1"/>
              </a:buClr>
              <a:buSzPts val="1600"/>
              <a:buFont typeface="Arial"/>
              <a:buChar char="•"/>
            </a:pPr>
            <a:r>
              <a:rPr lang="en-US">
                <a:solidFill>
                  <a:schemeClr val="dk1"/>
                </a:solidFill>
                <a:latin typeface="Calibri"/>
                <a:ea typeface="Calibri"/>
                <a:cs typeface="Calibri"/>
                <a:sym typeface="Calibri"/>
              </a:rPr>
              <a:t>Quantity on farm</a:t>
            </a:r>
            <a:endParaRPr sz="1200"/>
          </a:p>
          <a:p>
            <a:pPr marL="285750" marR="0" lvl="0" indent="-285750" algn="l" rtl="0">
              <a:lnSpc>
                <a:spcPct val="90000"/>
              </a:lnSpc>
              <a:spcBef>
                <a:spcPts val="320"/>
              </a:spcBef>
              <a:spcAft>
                <a:spcPts val="0"/>
              </a:spcAft>
              <a:buClr>
                <a:schemeClr val="dk1"/>
              </a:buClr>
              <a:buSzPts val="1600"/>
              <a:buFont typeface="Arial"/>
              <a:buChar char="•"/>
            </a:pPr>
            <a:r>
              <a:rPr lang="en-US">
                <a:solidFill>
                  <a:schemeClr val="dk1"/>
                </a:solidFill>
                <a:latin typeface="Calibri"/>
                <a:ea typeface="Calibri"/>
                <a:cs typeface="Calibri"/>
                <a:sym typeface="Calibri"/>
              </a:rPr>
              <a:t>Percentage of stored inputs damaged</a:t>
            </a:r>
            <a:endParaRPr sz="1200"/>
          </a:p>
        </p:txBody>
      </p:sp>
      <p:sp>
        <p:nvSpPr>
          <p:cNvPr id="10" name="Google Shape;428;p23">
            <a:extLst>
              <a:ext uri="{FF2B5EF4-FFF2-40B4-BE49-F238E27FC236}">
                <a16:creationId xmlns:a16="http://schemas.microsoft.com/office/drawing/2014/main" id="{633708F7-4A16-6472-2A4B-8898B841FF57}"/>
              </a:ext>
            </a:extLst>
          </p:cNvPr>
          <p:cNvSpPr txBox="1"/>
          <p:nvPr/>
        </p:nvSpPr>
        <p:spPr>
          <a:xfrm>
            <a:off x="407950" y="1176918"/>
            <a:ext cx="3166354" cy="58678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1" dirty="0">
                <a:solidFill>
                  <a:schemeClr val="dk2"/>
                </a:solidFill>
                <a:latin typeface="Calibri"/>
                <a:ea typeface="Calibri"/>
                <a:cs typeface="Calibri"/>
                <a:sym typeface="Calibri"/>
              </a:rPr>
              <a:t>Agricultural commodity group</a:t>
            </a:r>
            <a:endParaRPr sz="1200" dirty="0"/>
          </a:p>
          <a:p>
            <a:pPr marL="285750" marR="0" lvl="0" indent="-171450" algn="l" rtl="0">
              <a:lnSpc>
                <a:spcPct val="90000"/>
              </a:lnSpc>
              <a:spcBef>
                <a:spcPts val="360"/>
              </a:spcBef>
              <a:spcAft>
                <a:spcPts val="0"/>
              </a:spcAft>
              <a:buClr>
                <a:schemeClr val="dk1"/>
              </a:buClr>
              <a:buSzPts val="1800"/>
              <a:buFont typeface="Arial"/>
              <a:buNone/>
            </a:pPr>
            <a:endParaRPr sz="1600" dirty="0">
              <a:solidFill>
                <a:schemeClr val="dk2"/>
              </a:solidFill>
              <a:latin typeface="Calibri"/>
              <a:ea typeface="Calibri"/>
              <a:cs typeface="Calibri"/>
              <a:sym typeface="Calibri"/>
            </a:endParaRPr>
          </a:p>
        </p:txBody>
      </p:sp>
      <p:sp>
        <p:nvSpPr>
          <p:cNvPr id="11" name="Google Shape;429;p23">
            <a:extLst>
              <a:ext uri="{FF2B5EF4-FFF2-40B4-BE49-F238E27FC236}">
                <a16:creationId xmlns:a16="http://schemas.microsoft.com/office/drawing/2014/main" id="{1C3CA03A-6434-C01C-EA3D-34F6F623D2B3}"/>
              </a:ext>
            </a:extLst>
          </p:cNvPr>
          <p:cNvSpPr txBox="1"/>
          <p:nvPr/>
        </p:nvSpPr>
        <p:spPr>
          <a:xfrm>
            <a:off x="413252" y="2778945"/>
            <a:ext cx="3448956" cy="750934"/>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Livestock</a:t>
            </a:r>
            <a:endParaRPr lang="en-US"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Animal Products</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Aquaculture</a:t>
            </a:r>
            <a:endParaRPr sz="1200" dirty="0"/>
          </a:p>
        </p:txBody>
      </p:sp>
      <p:sp>
        <p:nvSpPr>
          <p:cNvPr id="12" name="Google Shape;430;p23">
            <a:extLst>
              <a:ext uri="{FF2B5EF4-FFF2-40B4-BE49-F238E27FC236}">
                <a16:creationId xmlns:a16="http://schemas.microsoft.com/office/drawing/2014/main" id="{3515A88C-AF3F-0F47-042C-D7FD512533F5}"/>
              </a:ext>
            </a:extLst>
          </p:cNvPr>
          <p:cNvSpPr txBox="1"/>
          <p:nvPr/>
        </p:nvSpPr>
        <p:spPr>
          <a:xfrm>
            <a:off x="408925" y="1556132"/>
            <a:ext cx="3453282" cy="1227222"/>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Fruits and nuts</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Vegetables, melon, and potatoes</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Field crops</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Greenhouse/nursery</a:t>
            </a:r>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Citrus</a:t>
            </a:r>
            <a:endParaRPr sz="1200" dirty="0"/>
          </a:p>
        </p:txBody>
      </p:sp>
      <p:cxnSp>
        <p:nvCxnSpPr>
          <p:cNvPr id="13" name="Google Shape;431;p23">
            <a:extLst>
              <a:ext uri="{FF2B5EF4-FFF2-40B4-BE49-F238E27FC236}">
                <a16:creationId xmlns:a16="http://schemas.microsoft.com/office/drawing/2014/main" id="{D9B58CA2-C404-5D73-8DF3-4F6272F2F347}"/>
              </a:ext>
            </a:extLst>
          </p:cNvPr>
          <p:cNvCxnSpPr>
            <a:cxnSpLocks/>
          </p:cNvCxnSpPr>
          <p:nvPr/>
        </p:nvCxnSpPr>
        <p:spPr>
          <a:xfrm>
            <a:off x="3862207" y="2215925"/>
            <a:ext cx="670394" cy="52259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4" name="Google Shape;432;p23">
            <a:extLst>
              <a:ext uri="{FF2B5EF4-FFF2-40B4-BE49-F238E27FC236}">
                <a16:creationId xmlns:a16="http://schemas.microsoft.com/office/drawing/2014/main" id="{E78CA22F-92E4-3F4D-E54E-6DBB4E90CA46}"/>
              </a:ext>
            </a:extLst>
          </p:cNvPr>
          <p:cNvCxnSpPr>
            <a:cxnSpLocks/>
            <a:stCxn id="11" idx="3"/>
            <a:endCxn id="8" idx="1"/>
          </p:cNvCxnSpPr>
          <p:nvPr/>
        </p:nvCxnSpPr>
        <p:spPr>
          <a:xfrm>
            <a:off x="3862208" y="3154412"/>
            <a:ext cx="650336" cy="2435960"/>
          </a:xfrm>
          <a:prstGeom prst="straightConnector1">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7647"/>
              </a:srgbClr>
            </a:outerShdw>
          </a:effectLst>
        </p:spPr>
      </p:cxnSp>
      <p:sp>
        <p:nvSpPr>
          <p:cNvPr id="15" name="Google Shape;433;p23">
            <a:extLst>
              <a:ext uri="{FF2B5EF4-FFF2-40B4-BE49-F238E27FC236}">
                <a16:creationId xmlns:a16="http://schemas.microsoft.com/office/drawing/2014/main" id="{C199D05D-EAEA-9187-7FFC-8D1041CC4571}"/>
              </a:ext>
            </a:extLst>
          </p:cNvPr>
          <p:cNvSpPr txBox="1"/>
          <p:nvPr/>
        </p:nvSpPr>
        <p:spPr>
          <a:xfrm>
            <a:off x="290711" y="5423944"/>
            <a:ext cx="3534115" cy="76248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a:solidFill>
                  <a:schemeClr val="dk1"/>
                </a:solidFill>
                <a:latin typeface="Calibri"/>
                <a:ea typeface="Calibri"/>
                <a:cs typeface="Calibri"/>
                <a:sym typeface="Calibri"/>
              </a:rPr>
              <a:t>Detailed type affected</a:t>
            </a:r>
            <a:endParaRPr sz="1200"/>
          </a:p>
          <a:p>
            <a:pPr marL="285750" marR="0" lvl="0" indent="-285750" algn="l" rtl="0">
              <a:lnSpc>
                <a:spcPct val="90000"/>
              </a:lnSpc>
              <a:spcBef>
                <a:spcPts val="320"/>
              </a:spcBef>
              <a:spcAft>
                <a:spcPts val="0"/>
              </a:spcAft>
              <a:buClr>
                <a:schemeClr val="dk1"/>
              </a:buClr>
              <a:buSzPts val="1600"/>
              <a:buFont typeface="Arial"/>
              <a:buChar char="•"/>
            </a:pPr>
            <a:r>
              <a:rPr lang="en-US">
                <a:solidFill>
                  <a:schemeClr val="dk1"/>
                </a:solidFill>
                <a:latin typeface="Calibri"/>
                <a:ea typeface="Calibri"/>
                <a:cs typeface="Calibri"/>
                <a:sym typeface="Calibri"/>
              </a:rPr>
              <a:t>Quantity on farm</a:t>
            </a:r>
            <a:endParaRPr sz="1200"/>
          </a:p>
          <a:p>
            <a:pPr marL="285750" marR="0" lvl="0" indent="-285750" algn="l" rtl="0">
              <a:lnSpc>
                <a:spcPct val="90000"/>
              </a:lnSpc>
              <a:spcBef>
                <a:spcPts val="320"/>
              </a:spcBef>
              <a:spcAft>
                <a:spcPts val="0"/>
              </a:spcAft>
              <a:buClr>
                <a:schemeClr val="dk1"/>
              </a:buClr>
              <a:buSzPts val="1600"/>
              <a:buFont typeface="Arial"/>
              <a:buChar char="•"/>
            </a:pPr>
            <a:r>
              <a:rPr lang="en-US">
                <a:solidFill>
                  <a:schemeClr val="dk1"/>
                </a:solidFill>
                <a:latin typeface="Calibri"/>
                <a:ea typeface="Calibri"/>
                <a:cs typeface="Calibri"/>
                <a:sym typeface="Calibri"/>
              </a:rPr>
              <a:t>Quantity destroyed</a:t>
            </a:r>
            <a:endParaRPr sz="1200"/>
          </a:p>
        </p:txBody>
      </p:sp>
      <p:sp>
        <p:nvSpPr>
          <p:cNvPr id="16" name="Google Shape;434;p23">
            <a:extLst>
              <a:ext uri="{FF2B5EF4-FFF2-40B4-BE49-F238E27FC236}">
                <a16:creationId xmlns:a16="http://schemas.microsoft.com/office/drawing/2014/main" id="{241EABBC-0513-E10D-C61B-8FA0ED3A99AB}"/>
              </a:ext>
            </a:extLst>
          </p:cNvPr>
          <p:cNvSpPr/>
          <p:nvPr/>
        </p:nvSpPr>
        <p:spPr>
          <a:xfrm>
            <a:off x="1833380" y="3581101"/>
            <a:ext cx="406131" cy="221187"/>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17" name="Google Shape;435;p23">
            <a:extLst>
              <a:ext uri="{FF2B5EF4-FFF2-40B4-BE49-F238E27FC236}">
                <a16:creationId xmlns:a16="http://schemas.microsoft.com/office/drawing/2014/main" id="{0FADBD0D-3769-0DF7-11A0-4511FCBDDEE7}"/>
              </a:ext>
            </a:extLst>
          </p:cNvPr>
          <p:cNvSpPr/>
          <p:nvPr/>
        </p:nvSpPr>
        <p:spPr>
          <a:xfrm>
            <a:off x="1810289" y="4895027"/>
            <a:ext cx="406131" cy="221187"/>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18" name="Google Shape;436;p23">
            <a:extLst>
              <a:ext uri="{FF2B5EF4-FFF2-40B4-BE49-F238E27FC236}">
                <a16:creationId xmlns:a16="http://schemas.microsoft.com/office/drawing/2014/main" id="{2B0C1308-F57C-F223-48A7-58812F9DDC8E}"/>
              </a:ext>
            </a:extLst>
          </p:cNvPr>
          <p:cNvSpPr/>
          <p:nvPr/>
        </p:nvSpPr>
        <p:spPr>
          <a:xfrm>
            <a:off x="1744926" y="6283089"/>
            <a:ext cx="406131" cy="221187"/>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19" name="Google Shape;437;p23">
            <a:extLst>
              <a:ext uri="{FF2B5EF4-FFF2-40B4-BE49-F238E27FC236}">
                <a16:creationId xmlns:a16="http://schemas.microsoft.com/office/drawing/2014/main" id="{5CCF737E-F1BF-5C05-9390-D83EA7D83D77}"/>
              </a:ext>
            </a:extLst>
          </p:cNvPr>
          <p:cNvSpPr txBox="1"/>
          <p:nvPr/>
        </p:nvSpPr>
        <p:spPr>
          <a:xfrm>
            <a:off x="291674" y="3755892"/>
            <a:ext cx="4625502" cy="3138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1" dirty="0">
                <a:solidFill>
                  <a:schemeClr val="dk2"/>
                </a:solidFill>
                <a:latin typeface="Calibri"/>
                <a:ea typeface="Calibri"/>
                <a:cs typeface="Calibri"/>
                <a:sym typeface="Calibri"/>
              </a:rPr>
              <a:t>Stored inputs damages</a:t>
            </a:r>
            <a:endParaRPr sz="1200" dirty="0"/>
          </a:p>
        </p:txBody>
      </p:sp>
      <p:sp>
        <p:nvSpPr>
          <p:cNvPr id="20" name="Google Shape;438;p23">
            <a:extLst>
              <a:ext uri="{FF2B5EF4-FFF2-40B4-BE49-F238E27FC236}">
                <a16:creationId xmlns:a16="http://schemas.microsoft.com/office/drawing/2014/main" id="{C5AF9323-953A-0B3A-553B-2EB18DCF7709}"/>
              </a:ext>
            </a:extLst>
          </p:cNvPr>
          <p:cNvSpPr txBox="1"/>
          <p:nvPr/>
        </p:nvSpPr>
        <p:spPr>
          <a:xfrm>
            <a:off x="286612" y="5116052"/>
            <a:ext cx="3788115" cy="3138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1">
                <a:solidFill>
                  <a:schemeClr val="dk2"/>
                </a:solidFill>
                <a:latin typeface="Calibri"/>
                <a:ea typeface="Calibri"/>
                <a:cs typeface="Calibri"/>
                <a:sym typeface="Calibri"/>
              </a:rPr>
              <a:t>Infrastructure and asset damages</a:t>
            </a:r>
            <a:endParaRPr sz="1200"/>
          </a:p>
        </p:txBody>
      </p:sp>
      <p:sp>
        <p:nvSpPr>
          <p:cNvPr id="21" name="Google Shape;439;p23">
            <a:extLst>
              <a:ext uri="{FF2B5EF4-FFF2-40B4-BE49-F238E27FC236}">
                <a16:creationId xmlns:a16="http://schemas.microsoft.com/office/drawing/2014/main" id="{AD90B232-0CF9-7673-17B0-51376908E6E0}"/>
              </a:ext>
            </a:extLst>
          </p:cNvPr>
          <p:cNvSpPr txBox="1"/>
          <p:nvPr/>
        </p:nvSpPr>
        <p:spPr>
          <a:xfrm>
            <a:off x="729061" y="6542880"/>
            <a:ext cx="4625502" cy="3138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1" dirty="0">
                <a:solidFill>
                  <a:schemeClr val="dk2"/>
                </a:solidFill>
                <a:latin typeface="Calibri"/>
                <a:ea typeface="Calibri"/>
                <a:cs typeface="Calibri"/>
                <a:sym typeface="Calibri"/>
              </a:rPr>
              <a:t>Comments and pictures</a:t>
            </a:r>
            <a:endParaRPr sz="1600" dirty="0">
              <a:solidFill>
                <a:schemeClr val="dk2"/>
              </a:solidFill>
              <a:latin typeface="Calibri"/>
              <a:ea typeface="Calibri"/>
              <a:cs typeface="Calibri"/>
              <a:sym typeface="Calibri"/>
            </a:endParaRPr>
          </a:p>
        </p:txBody>
      </p:sp>
      <p:sp>
        <p:nvSpPr>
          <p:cNvPr id="35" name="Google Shape;428;p23">
            <a:extLst>
              <a:ext uri="{FF2B5EF4-FFF2-40B4-BE49-F238E27FC236}">
                <a16:creationId xmlns:a16="http://schemas.microsoft.com/office/drawing/2014/main" id="{69240926-4564-045A-16C4-E0C4D0C55508}"/>
              </a:ext>
            </a:extLst>
          </p:cNvPr>
          <p:cNvSpPr txBox="1"/>
          <p:nvPr/>
        </p:nvSpPr>
        <p:spPr>
          <a:xfrm>
            <a:off x="420470" y="94154"/>
            <a:ext cx="3166354" cy="3138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1" dirty="0">
                <a:solidFill>
                  <a:schemeClr val="dk2"/>
                </a:solidFill>
                <a:latin typeface="Calibri"/>
                <a:ea typeface="Calibri"/>
                <a:cs typeface="Calibri"/>
                <a:sym typeface="Calibri"/>
              </a:rPr>
              <a:t>Basic Information</a:t>
            </a:r>
            <a:endParaRPr sz="1600" b="1" dirty="0">
              <a:solidFill>
                <a:schemeClr val="dk2"/>
              </a:solidFill>
              <a:latin typeface="Calibri"/>
              <a:ea typeface="Calibri"/>
              <a:cs typeface="Calibri"/>
              <a:sym typeface="Calibri"/>
            </a:endParaRPr>
          </a:p>
        </p:txBody>
      </p:sp>
      <p:sp>
        <p:nvSpPr>
          <p:cNvPr id="36" name="Google Shape;430;p23">
            <a:extLst>
              <a:ext uri="{FF2B5EF4-FFF2-40B4-BE49-F238E27FC236}">
                <a16:creationId xmlns:a16="http://schemas.microsoft.com/office/drawing/2014/main" id="{2EF3D464-FABE-5FF6-B8DF-23308ABE0956}"/>
              </a:ext>
            </a:extLst>
          </p:cNvPr>
          <p:cNvSpPr txBox="1"/>
          <p:nvPr/>
        </p:nvSpPr>
        <p:spPr>
          <a:xfrm>
            <a:off x="408925" y="409291"/>
            <a:ext cx="3453282" cy="755544"/>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Disaster type</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County</a:t>
            </a:r>
            <a:endParaRPr sz="1200" dirty="0"/>
          </a:p>
          <a:p>
            <a:pPr marL="285750" marR="0" lvl="0" indent="-285750" algn="l" rtl="0">
              <a:lnSpc>
                <a:spcPct val="90000"/>
              </a:lnSpc>
              <a:spcBef>
                <a:spcPts val="320"/>
              </a:spcBef>
              <a:spcAft>
                <a:spcPts val="0"/>
              </a:spcAft>
              <a:buClr>
                <a:schemeClr val="dk1"/>
              </a:buClr>
              <a:buSzPts val="1600"/>
              <a:buFont typeface="Noto Sans Symbols"/>
              <a:buChar char="❑"/>
            </a:pPr>
            <a:r>
              <a:rPr lang="en-US" dirty="0">
                <a:solidFill>
                  <a:schemeClr val="dk1"/>
                </a:solidFill>
                <a:latin typeface="Calibri"/>
                <a:ea typeface="Calibri"/>
                <a:cs typeface="Calibri"/>
                <a:sym typeface="Calibri"/>
              </a:rPr>
              <a:t>Observer Information</a:t>
            </a:r>
            <a:endParaRPr sz="1200" dirty="0"/>
          </a:p>
        </p:txBody>
      </p:sp>
      <p:pic>
        <p:nvPicPr>
          <p:cNvPr id="2" name="Picture 1" descr="A screenshot of a document&#10;&#10;AI-generated content may be incorrect.">
            <a:extLst>
              <a:ext uri="{FF2B5EF4-FFF2-40B4-BE49-F238E27FC236}">
                <a16:creationId xmlns:a16="http://schemas.microsoft.com/office/drawing/2014/main" id="{01D1986A-3572-66BB-F681-A2EA0426088C}"/>
              </a:ext>
            </a:extLst>
          </p:cNvPr>
          <p:cNvPicPr>
            <a:picLocks noChangeAspect="1"/>
          </p:cNvPicPr>
          <p:nvPr/>
        </p:nvPicPr>
        <p:blipFill>
          <a:blip r:embed="rId2"/>
          <a:stretch>
            <a:fillRect/>
          </a:stretch>
        </p:blipFill>
        <p:spPr>
          <a:xfrm>
            <a:off x="8268196" y="1558636"/>
            <a:ext cx="3621975" cy="4225637"/>
          </a:xfrm>
          <a:prstGeom prst="rect">
            <a:avLst/>
          </a:prstGeom>
        </p:spPr>
      </p:pic>
    </p:spTree>
    <p:extLst>
      <p:ext uri="{BB962C8B-B14F-4D97-AF65-F5344CB8AC3E}">
        <p14:creationId xmlns:p14="http://schemas.microsoft.com/office/powerpoint/2010/main" val="304079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D2878-E0F2-C847-8E8B-B26DE56FA0E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230C6B1-991C-89EE-5ACF-EC51520E9404}"/>
              </a:ext>
            </a:extLst>
          </p:cNvPr>
          <p:cNvSpPr txBox="1"/>
          <p:nvPr/>
        </p:nvSpPr>
        <p:spPr>
          <a:xfrm>
            <a:off x="1250570" y="3457897"/>
            <a:ext cx="2095445" cy="646331"/>
          </a:xfrm>
          <a:prstGeom prst="rect">
            <a:avLst/>
          </a:prstGeom>
          <a:noFill/>
        </p:spPr>
        <p:txBody>
          <a:bodyPr wrap="none" rtlCol="0">
            <a:spAutoFit/>
          </a:bodyPr>
          <a:lstStyle/>
          <a:p>
            <a:pPr algn="ctr"/>
            <a:r>
              <a:rPr lang="en-US" sz="1800" b="1" dirty="0">
                <a:solidFill>
                  <a:srgbClr val="17365D"/>
                </a:solidFill>
                <a:latin typeface="+mj-lt"/>
              </a:rPr>
              <a:t>Hurricane Debby </a:t>
            </a:r>
          </a:p>
          <a:p>
            <a:pPr algn="ctr"/>
            <a:r>
              <a:rPr lang="en-US" sz="1800" b="1" dirty="0">
                <a:solidFill>
                  <a:srgbClr val="17365D"/>
                </a:solidFill>
                <a:latin typeface="+mj-lt"/>
              </a:rPr>
              <a:t>Category 1  </a:t>
            </a:r>
          </a:p>
        </p:txBody>
      </p:sp>
      <p:sp>
        <p:nvSpPr>
          <p:cNvPr id="9" name="TextBox 8">
            <a:extLst>
              <a:ext uri="{FF2B5EF4-FFF2-40B4-BE49-F238E27FC236}">
                <a16:creationId xmlns:a16="http://schemas.microsoft.com/office/drawing/2014/main" id="{C2A3AB31-C838-3CE5-86E4-7888645D4AB9}"/>
              </a:ext>
            </a:extLst>
          </p:cNvPr>
          <p:cNvSpPr txBox="1"/>
          <p:nvPr/>
        </p:nvSpPr>
        <p:spPr>
          <a:xfrm>
            <a:off x="5022628" y="3455768"/>
            <a:ext cx="2146742" cy="646331"/>
          </a:xfrm>
          <a:prstGeom prst="rect">
            <a:avLst/>
          </a:prstGeom>
          <a:noFill/>
        </p:spPr>
        <p:txBody>
          <a:bodyPr wrap="none" rtlCol="0">
            <a:spAutoFit/>
          </a:bodyPr>
          <a:lstStyle/>
          <a:p>
            <a:pPr algn="ctr"/>
            <a:r>
              <a:rPr lang="en-US" sz="1800" b="1">
                <a:solidFill>
                  <a:srgbClr val="17365D"/>
                </a:solidFill>
                <a:latin typeface="+mj-lt"/>
              </a:rPr>
              <a:t>Hurricane Helene </a:t>
            </a:r>
          </a:p>
          <a:p>
            <a:pPr algn="ctr"/>
            <a:r>
              <a:rPr lang="en-US" sz="1800" b="1">
                <a:solidFill>
                  <a:srgbClr val="17365D"/>
                </a:solidFill>
                <a:latin typeface="+mj-lt"/>
              </a:rPr>
              <a:t>Category 4</a:t>
            </a:r>
          </a:p>
        </p:txBody>
      </p:sp>
      <p:sp>
        <p:nvSpPr>
          <p:cNvPr id="10" name="TextBox 9">
            <a:extLst>
              <a:ext uri="{FF2B5EF4-FFF2-40B4-BE49-F238E27FC236}">
                <a16:creationId xmlns:a16="http://schemas.microsoft.com/office/drawing/2014/main" id="{A290BA57-D6BD-4F7F-BC8D-55AFE99EEF3C}"/>
              </a:ext>
            </a:extLst>
          </p:cNvPr>
          <p:cNvSpPr txBox="1"/>
          <p:nvPr/>
        </p:nvSpPr>
        <p:spPr>
          <a:xfrm>
            <a:off x="8870832" y="3455768"/>
            <a:ext cx="2069797" cy="646331"/>
          </a:xfrm>
          <a:prstGeom prst="rect">
            <a:avLst/>
          </a:prstGeom>
          <a:noFill/>
        </p:spPr>
        <p:txBody>
          <a:bodyPr wrap="none" rtlCol="0">
            <a:spAutoFit/>
          </a:bodyPr>
          <a:lstStyle/>
          <a:p>
            <a:pPr algn="ctr"/>
            <a:r>
              <a:rPr lang="en-US" sz="1800" b="1">
                <a:solidFill>
                  <a:srgbClr val="17365D"/>
                </a:solidFill>
                <a:latin typeface="+mj-lt"/>
              </a:rPr>
              <a:t>Hurricane Milton </a:t>
            </a:r>
          </a:p>
          <a:p>
            <a:pPr algn="ctr"/>
            <a:r>
              <a:rPr lang="en-US" sz="1800" b="1">
                <a:solidFill>
                  <a:srgbClr val="17365D"/>
                </a:solidFill>
                <a:latin typeface="+mj-lt"/>
              </a:rPr>
              <a:t>Category 3</a:t>
            </a:r>
          </a:p>
        </p:txBody>
      </p:sp>
      <p:sp>
        <p:nvSpPr>
          <p:cNvPr id="13" name="TextBox 12">
            <a:extLst>
              <a:ext uri="{FF2B5EF4-FFF2-40B4-BE49-F238E27FC236}">
                <a16:creationId xmlns:a16="http://schemas.microsoft.com/office/drawing/2014/main" id="{B3992EA0-85BF-64C9-E9F3-1F498232F77E}"/>
              </a:ext>
            </a:extLst>
          </p:cNvPr>
          <p:cNvSpPr txBox="1"/>
          <p:nvPr/>
        </p:nvSpPr>
        <p:spPr>
          <a:xfrm>
            <a:off x="8537407" y="4108577"/>
            <a:ext cx="2645300" cy="2009781"/>
          </a:xfrm>
          <a:prstGeom prst="rect">
            <a:avLst/>
          </a:prstGeom>
          <a:noFill/>
        </p:spPr>
        <p:txBody>
          <a:bodyPr wrap="square" lIns="91440" tIns="45720" rIns="91440" bIns="45720" rtlCol="0" anchor="t">
            <a:spAutoFit/>
          </a:bodyPr>
          <a:lstStyle/>
          <a:p>
            <a:pPr marL="171450" indent="-171450" defTabSz="342900" fontAlgn="base">
              <a:lnSpc>
                <a:spcPct val="90000"/>
              </a:lnSpc>
              <a:spcBef>
                <a:spcPct val="20000"/>
              </a:spcBef>
              <a:buFont typeface="Arial"/>
              <a:buChar char="•"/>
            </a:pPr>
            <a:r>
              <a:rPr lang="en-US">
                <a:solidFill>
                  <a:srgbClr val="17365D"/>
                </a:solidFill>
                <a:latin typeface="+mj-lt"/>
              </a:rPr>
              <a:t>Landfall on October 9, 2024, near Siesta Key, FL</a:t>
            </a:r>
            <a:endParaRPr lang="en-US">
              <a:solidFill>
                <a:srgbClr val="17365D"/>
              </a:solidFill>
              <a:latin typeface="+mj-lt"/>
              <a:cs typeface="Calibri"/>
            </a:endParaRPr>
          </a:p>
          <a:p>
            <a:pPr marL="171450" indent="-171450" defTabSz="342900">
              <a:lnSpc>
                <a:spcPct val="90000"/>
              </a:lnSpc>
              <a:spcBef>
                <a:spcPct val="20000"/>
              </a:spcBef>
              <a:buFont typeface="Arial"/>
              <a:buChar char="•"/>
            </a:pPr>
            <a:endParaRPr lang="en-US">
              <a:solidFill>
                <a:srgbClr val="17365D"/>
              </a:solidFill>
              <a:latin typeface="+mj-lt"/>
            </a:endParaRPr>
          </a:p>
          <a:p>
            <a:pPr marL="171450" indent="-171450" defTabSz="342900" fontAlgn="base">
              <a:lnSpc>
                <a:spcPct val="90000"/>
              </a:lnSpc>
              <a:spcBef>
                <a:spcPct val="20000"/>
              </a:spcBef>
              <a:buFont typeface="Arial"/>
              <a:buChar char="•"/>
            </a:pPr>
            <a:r>
              <a:rPr lang="en-US">
                <a:solidFill>
                  <a:srgbClr val="17365D"/>
                </a:solidFill>
                <a:latin typeface="+mj-lt"/>
              </a:rPr>
              <a:t>14 counties experienced hurricane force winds</a:t>
            </a:r>
            <a:endParaRPr lang="en-US">
              <a:solidFill>
                <a:srgbClr val="17365D"/>
              </a:solidFill>
              <a:latin typeface="+mj-lt"/>
              <a:cs typeface="Calibri"/>
            </a:endParaRPr>
          </a:p>
          <a:p>
            <a:pPr marL="171450" indent="-171450" defTabSz="342900" fontAlgn="base">
              <a:lnSpc>
                <a:spcPct val="90000"/>
              </a:lnSpc>
              <a:spcBef>
                <a:spcPct val="20000"/>
              </a:spcBef>
              <a:buFont typeface="Arial"/>
              <a:buChar char="•"/>
            </a:pPr>
            <a:endParaRPr lang="en-US">
              <a:solidFill>
                <a:srgbClr val="17365D"/>
              </a:solidFill>
              <a:latin typeface="+mj-lt"/>
            </a:endParaRPr>
          </a:p>
          <a:p>
            <a:pPr marL="171450" indent="-171450" defTabSz="342900" fontAlgn="base">
              <a:lnSpc>
                <a:spcPct val="90000"/>
              </a:lnSpc>
              <a:spcBef>
                <a:spcPct val="20000"/>
              </a:spcBef>
              <a:buFont typeface="Arial"/>
              <a:buChar char="•"/>
            </a:pPr>
            <a:r>
              <a:rPr lang="en-US">
                <a:solidFill>
                  <a:srgbClr val="17365D"/>
                </a:solidFill>
                <a:latin typeface="+mj-lt"/>
              </a:rPr>
              <a:t>43 additional counties experienced tropical storm-force winds</a:t>
            </a:r>
            <a:endParaRPr lang="en-US">
              <a:solidFill>
                <a:srgbClr val="17365D"/>
              </a:solidFill>
              <a:latin typeface="+mj-lt"/>
              <a:cs typeface="Calibri"/>
            </a:endParaRPr>
          </a:p>
        </p:txBody>
      </p:sp>
      <p:sp>
        <p:nvSpPr>
          <p:cNvPr id="16" name="Title 1">
            <a:extLst>
              <a:ext uri="{FF2B5EF4-FFF2-40B4-BE49-F238E27FC236}">
                <a16:creationId xmlns:a16="http://schemas.microsoft.com/office/drawing/2014/main" id="{8872A556-E417-B738-0F5E-F9A9C5CA26C5}"/>
              </a:ext>
            </a:extLst>
          </p:cNvPr>
          <p:cNvSpPr>
            <a:spLocks noGrp="1"/>
          </p:cNvSpPr>
          <p:nvPr>
            <p:ph type="title"/>
          </p:nvPr>
        </p:nvSpPr>
        <p:spPr>
          <a:xfrm>
            <a:off x="609600" y="-110281"/>
            <a:ext cx="10972800" cy="1143000"/>
          </a:xfrm>
        </p:spPr>
        <p:txBody>
          <a:bodyPr>
            <a:normAutofit fontScale="90000"/>
          </a:bodyPr>
          <a:lstStyle/>
          <a:p>
            <a:r>
              <a:rPr lang="en-US" sz="3600" b="1"/>
              <a:t>Overview of 2024 Atlantic Hurricane Season in Florida</a:t>
            </a:r>
          </a:p>
        </p:txBody>
      </p:sp>
      <p:pic>
        <p:nvPicPr>
          <p:cNvPr id="18" name="Picture 17" descr="A satellite view of a hurricane&#10;&#10;Description automatically generated">
            <a:extLst>
              <a:ext uri="{FF2B5EF4-FFF2-40B4-BE49-F238E27FC236}">
                <a16:creationId xmlns:a16="http://schemas.microsoft.com/office/drawing/2014/main" id="{88CC9AD9-6DFA-ADEA-5707-59052245A2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151" y="921248"/>
            <a:ext cx="3718284" cy="2478856"/>
          </a:xfrm>
          <a:prstGeom prst="rect">
            <a:avLst/>
          </a:prstGeom>
        </p:spPr>
      </p:pic>
      <p:pic>
        <p:nvPicPr>
          <p:cNvPr id="27" name="Picture 26" descr="A satellite view of a hurricane&#10;&#10;Description automatically generated">
            <a:extLst>
              <a:ext uri="{FF2B5EF4-FFF2-40B4-BE49-F238E27FC236}">
                <a16:creationId xmlns:a16="http://schemas.microsoft.com/office/drawing/2014/main" id="{175BDE20-B9EF-39FC-705A-81E0B7AD34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498538" y="921453"/>
            <a:ext cx="3194924" cy="2478651"/>
          </a:xfrm>
          <a:prstGeom prst="rect">
            <a:avLst/>
          </a:prstGeom>
        </p:spPr>
      </p:pic>
      <p:pic>
        <p:nvPicPr>
          <p:cNvPr id="29" name="Picture 28" descr="A satellite view of a hurricane&#10;&#10;Description automatically generated">
            <a:extLst>
              <a:ext uri="{FF2B5EF4-FFF2-40B4-BE49-F238E27FC236}">
                <a16:creationId xmlns:a16="http://schemas.microsoft.com/office/drawing/2014/main" id="{2ADEBA20-870D-B691-6EE2-E2ED54FD81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4565" y="940387"/>
            <a:ext cx="3717977" cy="2478651"/>
          </a:xfrm>
          <a:prstGeom prst="rect">
            <a:avLst/>
          </a:prstGeom>
        </p:spPr>
      </p:pic>
      <p:sp>
        <p:nvSpPr>
          <p:cNvPr id="30" name="TextBox 29">
            <a:extLst>
              <a:ext uri="{FF2B5EF4-FFF2-40B4-BE49-F238E27FC236}">
                <a16:creationId xmlns:a16="http://schemas.microsoft.com/office/drawing/2014/main" id="{0DDA6847-637C-1D3F-F2E8-EC7950C8F919}"/>
              </a:ext>
            </a:extLst>
          </p:cNvPr>
          <p:cNvSpPr txBox="1"/>
          <p:nvPr/>
        </p:nvSpPr>
        <p:spPr>
          <a:xfrm>
            <a:off x="81689" y="6614274"/>
            <a:ext cx="1465689" cy="230832"/>
          </a:xfrm>
          <a:prstGeom prst="rect">
            <a:avLst/>
          </a:prstGeom>
          <a:noFill/>
        </p:spPr>
        <p:txBody>
          <a:bodyPr wrap="square" rtlCol="0">
            <a:spAutoFit/>
          </a:bodyPr>
          <a:lstStyle/>
          <a:p>
            <a:r>
              <a:rPr lang="en-US" sz="900"/>
              <a:t>Photo Source: NOAA</a:t>
            </a:r>
          </a:p>
        </p:txBody>
      </p:sp>
      <p:sp>
        <p:nvSpPr>
          <p:cNvPr id="2" name="TextBox 1">
            <a:extLst>
              <a:ext uri="{FF2B5EF4-FFF2-40B4-BE49-F238E27FC236}">
                <a16:creationId xmlns:a16="http://schemas.microsoft.com/office/drawing/2014/main" id="{DDAEACA5-1D23-6AE5-5ABF-C69CFB475B80}"/>
              </a:ext>
            </a:extLst>
          </p:cNvPr>
          <p:cNvSpPr txBox="1"/>
          <p:nvPr/>
        </p:nvSpPr>
        <p:spPr>
          <a:xfrm>
            <a:off x="4689204" y="4108577"/>
            <a:ext cx="2938385" cy="2009781"/>
          </a:xfrm>
          <a:prstGeom prst="rect">
            <a:avLst/>
          </a:prstGeom>
          <a:noFill/>
        </p:spPr>
        <p:txBody>
          <a:bodyPr wrap="square" lIns="91440" tIns="45720" rIns="91440" bIns="45720" rtlCol="0" anchor="t">
            <a:spAutoFit/>
          </a:bodyPr>
          <a:lstStyle/>
          <a:p>
            <a:pPr marL="171450" indent="-171450" defTabSz="342900" fontAlgn="base">
              <a:lnSpc>
                <a:spcPct val="90000"/>
              </a:lnSpc>
              <a:spcBef>
                <a:spcPct val="20000"/>
              </a:spcBef>
              <a:buFont typeface="Arial"/>
              <a:buChar char="•"/>
            </a:pPr>
            <a:r>
              <a:rPr lang="en-US">
                <a:solidFill>
                  <a:srgbClr val="17365D"/>
                </a:solidFill>
                <a:latin typeface="+mj-lt"/>
              </a:rPr>
              <a:t>Landfall on September 26, 2024, near Perry, FL</a:t>
            </a:r>
          </a:p>
          <a:p>
            <a:pPr defTabSz="342900" fontAlgn="base">
              <a:lnSpc>
                <a:spcPct val="90000"/>
              </a:lnSpc>
              <a:spcBef>
                <a:spcPct val="20000"/>
              </a:spcBef>
            </a:pPr>
            <a:endParaRPr lang="en-US">
              <a:solidFill>
                <a:srgbClr val="17365D"/>
              </a:solidFill>
              <a:latin typeface="+mj-lt"/>
            </a:endParaRPr>
          </a:p>
          <a:p>
            <a:pPr marL="171450" indent="-171450" defTabSz="342900" fontAlgn="base">
              <a:lnSpc>
                <a:spcPct val="90000"/>
              </a:lnSpc>
              <a:spcBef>
                <a:spcPct val="20000"/>
              </a:spcBef>
              <a:buFont typeface="Arial"/>
              <a:buChar char="•"/>
            </a:pPr>
            <a:r>
              <a:rPr lang="en-US">
                <a:solidFill>
                  <a:srgbClr val="17365D"/>
                </a:solidFill>
                <a:latin typeface="+mj-lt"/>
              </a:rPr>
              <a:t>8 counties experienced hurricane force winds</a:t>
            </a:r>
          </a:p>
          <a:p>
            <a:pPr marL="171450" indent="-171450" defTabSz="342900" fontAlgn="base">
              <a:lnSpc>
                <a:spcPct val="90000"/>
              </a:lnSpc>
              <a:spcBef>
                <a:spcPct val="20000"/>
              </a:spcBef>
              <a:buFont typeface="Arial"/>
              <a:buChar char="•"/>
            </a:pPr>
            <a:endParaRPr lang="en-US">
              <a:solidFill>
                <a:srgbClr val="17365D"/>
              </a:solidFill>
              <a:latin typeface="+mj-lt"/>
            </a:endParaRPr>
          </a:p>
          <a:p>
            <a:pPr marL="171450" indent="-171450" defTabSz="342900" fontAlgn="base">
              <a:lnSpc>
                <a:spcPct val="90000"/>
              </a:lnSpc>
              <a:spcBef>
                <a:spcPct val="20000"/>
              </a:spcBef>
              <a:buFont typeface="Arial"/>
              <a:buChar char="•"/>
            </a:pPr>
            <a:r>
              <a:rPr lang="en-US">
                <a:solidFill>
                  <a:srgbClr val="17365D"/>
                </a:solidFill>
                <a:latin typeface="+mj-lt"/>
              </a:rPr>
              <a:t>55 additional counties experienced tropical storm-force winds</a:t>
            </a:r>
          </a:p>
        </p:txBody>
      </p:sp>
      <p:sp>
        <p:nvSpPr>
          <p:cNvPr id="5" name="TextBox 4">
            <a:extLst>
              <a:ext uri="{FF2B5EF4-FFF2-40B4-BE49-F238E27FC236}">
                <a16:creationId xmlns:a16="http://schemas.microsoft.com/office/drawing/2014/main" id="{B7BF5F09-9398-4237-C075-1D46D40A36D5}"/>
              </a:ext>
            </a:extLst>
          </p:cNvPr>
          <p:cNvSpPr txBox="1"/>
          <p:nvPr/>
        </p:nvSpPr>
        <p:spPr>
          <a:xfrm>
            <a:off x="917145" y="4102099"/>
            <a:ext cx="2604988" cy="2009781"/>
          </a:xfrm>
          <a:prstGeom prst="rect">
            <a:avLst/>
          </a:prstGeom>
          <a:noFill/>
        </p:spPr>
        <p:txBody>
          <a:bodyPr wrap="square" lIns="91440" tIns="45720" rIns="91440" bIns="45720" rtlCol="0" anchor="t">
            <a:spAutoFit/>
          </a:bodyPr>
          <a:lstStyle/>
          <a:p>
            <a:pPr marL="171450" indent="-171450" defTabSz="342900" fontAlgn="base">
              <a:lnSpc>
                <a:spcPct val="90000"/>
              </a:lnSpc>
              <a:spcBef>
                <a:spcPct val="20000"/>
              </a:spcBef>
              <a:buFont typeface="Arial"/>
              <a:buChar char="•"/>
            </a:pPr>
            <a:r>
              <a:rPr lang="en-US" dirty="0">
                <a:solidFill>
                  <a:srgbClr val="17365D"/>
                </a:solidFill>
                <a:latin typeface="+mj-lt"/>
              </a:rPr>
              <a:t>Landfall on August 5, 2024, near </a:t>
            </a:r>
            <a:r>
              <a:rPr lang="en-US" dirty="0" err="1">
                <a:solidFill>
                  <a:srgbClr val="17365D"/>
                </a:solidFill>
                <a:latin typeface="+mj-lt"/>
              </a:rPr>
              <a:t>Steinhatchee</a:t>
            </a:r>
            <a:r>
              <a:rPr lang="en-US" dirty="0">
                <a:solidFill>
                  <a:srgbClr val="17365D"/>
                </a:solidFill>
                <a:latin typeface="+mj-lt"/>
              </a:rPr>
              <a:t>, FL</a:t>
            </a:r>
          </a:p>
          <a:p>
            <a:pPr defTabSz="342900" fontAlgn="base">
              <a:lnSpc>
                <a:spcPct val="90000"/>
              </a:lnSpc>
              <a:spcBef>
                <a:spcPct val="20000"/>
              </a:spcBef>
            </a:pPr>
            <a:endParaRPr lang="en-US" dirty="0">
              <a:solidFill>
                <a:srgbClr val="17365D"/>
              </a:solidFill>
              <a:latin typeface="+mj-lt"/>
            </a:endParaRPr>
          </a:p>
          <a:p>
            <a:pPr marL="171450" indent="-171450" defTabSz="342900" fontAlgn="base">
              <a:lnSpc>
                <a:spcPct val="90000"/>
              </a:lnSpc>
              <a:spcBef>
                <a:spcPct val="20000"/>
              </a:spcBef>
              <a:buFont typeface="Arial"/>
              <a:buChar char="•"/>
            </a:pPr>
            <a:r>
              <a:rPr lang="en-US" dirty="0">
                <a:solidFill>
                  <a:srgbClr val="17365D"/>
                </a:solidFill>
                <a:latin typeface="+mj-lt"/>
              </a:rPr>
              <a:t>4 counties experienced hurricane force winds</a:t>
            </a:r>
          </a:p>
          <a:p>
            <a:pPr defTabSz="342900" fontAlgn="base">
              <a:lnSpc>
                <a:spcPct val="90000"/>
              </a:lnSpc>
              <a:spcBef>
                <a:spcPct val="20000"/>
              </a:spcBef>
            </a:pPr>
            <a:endParaRPr lang="en-US" dirty="0">
              <a:solidFill>
                <a:srgbClr val="17365D"/>
              </a:solidFill>
              <a:latin typeface="+mj-lt"/>
            </a:endParaRPr>
          </a:p>
          <a:p>
            <a:pPr marL="171450" indent="-171450" defTabSz="342900" fontAlgn="base">
              <a:lnSpc>
                <a:spcPct val="90000"/>
              </a:lnSpc>
              <a:spcBef>
                <a:spcPct val="20000"/>
              </a:spcBef>
              <a:buFont typeface="Arial"/>
              <a:buChar char="•"/>
            </a:pPr>
            <a:r>
              <a:rPr lang="en-US" dirty="0">
                <a:solidFill>
                  <a:srgbClr val="17365D"/>
                </a:solidFill>
                <a:latin typeface="+mj-lt"/>
              </a:rPr>
              <a:t>34 additional counties experienced tropical storm-force winds</a:t>
            </a:r>
          </a:p>
        </p:txBody>
      </p:sp>
      <p:sp>
        <p:nvSpPr>
          <p:cNvPr id="8" name="TextBox 7">
            <a:extLst>
              <a:ext uri="{FF2B5EF4-FFF2-40B4-BE49-F238E27FC236}">
                <a16:creationId xmlns:a16="http://schemas.microsoft.com/office/drawing/2014/main" id="{23DD4E0F-E8A2-CC3C-8BAE-F95B3BED420D}"/>
              </a:ext>
            </a:extLst>
          </p:cNvPr>
          <p:cNvSpPr txBox="1"/>
          <p:nvPr/>
        </p:nvSpPr>
        <p:spPr>
          <a:xfrm>
            <a:off x="3707234" y="1806950"/>
            <a:ext cx="1261342" cy="369332"/>
          </a:xfrm>
          <a:prstGeom prst="rect">
            <a:avLst/>
          </a:prstGeom>
          <a:solidFill>
            <a:schemeClr val="bg1"/>
          </a:solidFill>
          <a:ln w="19050">
            <a:solidFill>
              <a:schemeClr val="tx2">
                <a:lumMod val="75000"/>
              </a:schemeClr>
            </a:solidFill>
          </a:ln>
        </p:spPr>
        <p:txBody>
          <a:bodyPr wrap="square" rtlCol="0">
            <a:spAutoFit/>
          </a:bodyPr>
          <a:lstStyle/>
          <a:p>
            <a:pPr algn="ctr"/>
            <a:r>
              <a:rPr lang="en-US" sz="1800" b="1">
                <a:solidFill>
                  <a:schemeClr val="accent6">
                    <a:lumMod val="75000"/>
                  </a:schemeClr>
                </a:solidFill>
              </a:rPr>
              <a:t>~7 weeks</a:t>
            </a:r>
          </a:p>
        </p:txBody>
      </p:sp>
      <p:sp>
        <p:nvSpPr>
          <p:cNvPr id="12" name="TextBox 11">
            <a:extLst>
              <a:ext uri="{FF2B5EF4-FFF2-40B4-BE49-F238E27FC236}">
                <a16:creationId xmlns:a16="http://schemas.microsoft.com/office/drawing/2014/main" id="{89A1BE0E-316C-4553-8648-36C90A22C82B}"/>
              </a:ext>
            </a:extLst>
          </p:cNvPr>
          <p:cNvSpPr txBox="1"/>
          <p:nvPr/>
        </p:nvSpPr>
        <p:spPr>
          <a:xfrm>
            <a:off x="7223426" y="1811448"/>
            <a:ext cx="1261342" cy="369332"/>
          </a:xfrm>
          <a:prstGeom prst="rect">
            <a:avLst/>
          </a:prstGeom>
          <a:solidFill>
            <a:schemeClr val="bg1"/>
          </a:solidFill>
          <a:ln w="19050">
            <a:solidFill>
              <a:schemeClr val="tx2">
                <a:lumMod val="75000"/>
              </a:schemeClr>
            </a:solidFill>
          </a:ln>
        </p:spPr>
        <p:txBody>
          <a:bodyPr wrap="square" rtlCol="0">
            <a:spAutoFit/>
          </a:bodyPr>
          <a:lstStyle/>
          <a:p>
            <a:pPr algn="ctr"/>
            <a:r>
              <a:rPr lang="en-US" sz="1800" b="1">
                <a:solidFill>
                  <a:schemeClr val="accent6">
                    <a:lumMod val="75000"/>
                  </a:schemeClr>
                </a:solidFill>
              </a:rPr>
              <a:t>~2 weeks</a:t>
            </a:r>
          </a:p>
        </p:txBody>
      </p:sp>
    </p:spTree>
    <p:extLst>
      <p:ext uri="{BB962C8B-B14F-4D97-AF65-F5344CB8AC3E}">
        <p14:creationId xmlns:p14="http://schemas.microsoft.com/office/powerpoint/2010/main" val="19001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P spid="2" grpId="0"/>
      <p:bldP spid="5" grpId="0"/>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7BD1B-250E-B0CD-A685-81D9623BE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42764-2403-8E3B-578B-21D2640D7381}"/>
              </a:ext>
            </a:extLst>
          </p:cNvPr>
          <p:cNvSpPr>
            <a:spLocks noGrp="1"/>
          </p:cNvSpPr>
          <p:nvPr>
            <p:ph type="title"/>
          </p:nvPr>
        </p:nvSpPr>
        <p:spPr>
          <a:xfrm>
            <a:off x="609600" y="-80116"/>
            <a:ext cx="10972800" cy="1143000"/>
          </a:xfrm>
        </p:spPr>
        <p:txBody>
          <a:bodyPr>
            <a:normAutofit/>
          </a:bodyPr>
          <a:lstStyle/>
          <a:p>
            <a:r>
              <a:rPr lang="en-US" sz="3200" b="1"/>
              <a:t>Hurricane Debby Characteristics</a:t>
            </a:r>
          </a:p>
        </p:txBody>
      </p:sp>
      <p:sp>
        <p:nvSpPr>
          <p:cNvPr id="4" name="TextBox 3">
            <a:extLst>
              <a:ext uri="{FF2B5EF4-FFF2-40B4-BE49-F238E27FC236}">
                <a16:creationId xmlns:a16="http://schemas.microsoft.com/office/drawing/2014/main" id="{A2AB88DD-AE33-8710-B504-EFBAD199BF03}"/>
              </a:ext>
            </a:extLst>
          </p:cNvPr>
          <p:cNvSpPr txBox="1"/>
          <p:nvPr/>
        </p:nvSpPr>
        <p:spPr>
          <a:xfrm>
            <a:off x="204080" y="4090371"/>
            <a:ext cx="3826053" cy="1323439"/>
          </a:xfrm>
          <a:prstGeom prst="rect">
            <a:avLst/>
          </a:prstGeom>
          <a:noFill/>
        </p:spPr>
        <p:txBody>
          <a:bodyPr wrap="square" lIns="91440" tIns="45720" rIns="91440" bIns="45720" rtlCol="0" anchor="t">
            <a:spAutoFit/>
          </a:bodyPr>
          <a:lstStyle/>
          <a:p>
            <a:pPr algn="l"/>
            <a:r>
              <a:rPr lang="en-US" sz="1200" b="1">
                <a:solidFill>
                  <a:srgbClr val="17365D"/>
                </a:solidFill>
                <a:latin typeface="+mj-lt"/>
              </a:rPr>
              <a:t>Figure 1. </a:t>
            </a:r>
            <a:r>
              <a:rPr lang="en-US" sz="1200" i="1">
                <a:solidFill>
                  <a:srgbClr val="17365D"/>
                </a:solidFill>
                <a:latin typeface="+mj-lt"/>
              </a:rPr>
              <a:t>Wind swath pattern of Hurricane Debby as it impacted Florida.</a:t>
            </a:r>
          </a:p>
          <a:p>
            <a:pPr algn="l"/>
            <a:endParaRPr lang="en-US" sz="600" i="1">
              <a:solidFill>
                <a:srgbClr val="17365D"/>
              </a:solidFill>
              <a:latin typeface="+mj-lt"/>
            </a:endParaRPr>
          </a:p>
          <a:p>
            <a:pPr algn="l"/>
            <a:r>
              <a:rPr lang="en-US" sz="1200" b="1" i="1">
                <a:solidFill>
                  <a:srgbClr val="17365D"/>
                </a:solidFill>
                <a:latin typeface="+mj-lt"/>
              </a:rPr>
              <a:t>Source: </a:t>
            </a:r>
            <a:r>
              <a:rPr lang="en-US" sz="1200" i="1">
                <a:solidFill>
                  <a:srgbClr val="17365D"/>
                </a:solidFill>
                <a:latin typeface="+mj-lt"/>
              </a:rPr>
              <a:t>Geospatial data on the wind swath of Hurricane Debby are derived</a:t>
            </a:r>
          </a:p>
          <a:p>
            <a:r>
              <a:rPr lang="en-US" sz="1200" i="1">
                <a:solidFill>
                  <a:srgbClr val="17365D"/>
                </a:solidFill>
                <a:latin typeface="+mj-lt"/>
              </a:rPr>
              <a:t>from NOAA NHC (</a:t>
            </a:r>
            <a:r>
              <a:rPr lang="en-US" sz="1200" i="1">
                <a:solidFill>
                  <a:srgbClr val="17365D"/>
                </a:solidFill>
                <a:latin typeface="+mj-lt"/>
                <a:cs typeface="Times New Roman"/>
                <a:hlinkClick r:id="rId2">
                  <a:extLst>
                    <a:ext uri="{A12FA001-AC4F-418D-AE19-62706E023703}">
                      <ahyp:hlinkClr xmlns:ahyp="http://schemas.microsoft.com/office/drawing/2018/hyperlinkcolor" val="tx"/>
                    </a:ext>
                  </a:extLst>
                </a:hlinkClick>
              </a:rPr>
              <a:t>https://www.nhc.noaa.gov/gis/</a:t>
            </a:r>
            <a:r>
              <a:rPr lang="en-US" sz="1200" i="1">
                <a:solidFill>
                  <a:srgbClr val="17365D"/>
                </a:solidFill>
                <a:latin typeface="+mj-lt"/>
              </a:rPr>
              <a:t>).</a:t>
            </a:r>
            <a:br>
              <a:rPr lang="en-US">
                <a:solidFill>
                  <a:srgbClr val="17365D"/>
                </a:solidFill>
                <a:latin typeface="+mj-lt"/>
              </a:rPr>
            </a:br>
            <a:endParaRPr lang="en-US">
              <a:solidFill>
                <a:srgbClr val="17365D"/>
              </a:solidFill>
              <a:latin typeface="+mj-lt"/>
            </a:endParaRPr>
          </a:p>
        </p:txBody>
      </p:sp>
      <p:sp>
        <p:nvSpPr>
          <p:cNvPr id="6" name="TextBox 5">
            <a:extLst>
              <a:ext uri="{FF2B5EF4-FFF2-40B4-BE49-F238E27FC236}">
                <a16:creationId xmlns:a16="http://schemas.microsoft.com/office/drawing/2014/main" id="{C4AD6F7E-FF7F-05EF-0D4F-EAC3CFF4F055}"/>
              </a:ext>
            </a:extLst>
          </p:cNvPr>
          <p:cNvSpPr txBox="1"/>
          <p:nvPr/>
        </p:nvSpPr>
        <p:spPr>
          <a:xfrm>
            <a:off x="4154310" y="4090371"/>
            <a:ext cx="3826053" cy="1292662"/>
          </a:xfrm>
          <a:prstGeom prst="rect">
            <a:avLst/>
          </a:prstGeom>
          <a:noFill/>
        </p:spPr>
        <p:txBody>
          <a:bodyPr wrap="square" lIns="91440" tIns="45720" rIns="91440" bIns="45720" rtlCol="0" anchor="t">
            <a:spAutoFit/>
          </a:bodyPr>
          <a:lstStyle/>
          <a:p>
            <a:r>
              <a:rPr lang="en-US" sz="1200" b="1">
                <a:solidFill>
                  <a:srgbClr val="17365D"/>
                </a:solidFill>
                <a:latin typeface="+mj-lt"/>
              </a:rPr>
              <a:t>Figure 2. </a:t>
            </a:r>
            <a:r>
              <a:rPr lang="en-US" sz="1200" i="1">
                <a:solidFill>
                  <a:srgbClr val="17365D"/>
                </a:solidFill>
                <a:latin typeface="+mj-lt"/>
                <a:cs typeface="Times New Roman"/>
              </a:rPr>
              <a:t>Cumulative precipitation totals in Florida (August 2-8, 2024).</a:t>
            </a:r>
            <a:endParaRPr lang="en-US">
              <a:solidFill>
                <a:srgbClr val="17365D"/>
              </a:solidFill>
              <a:latin typeface="+mj-lt"/>
              <a:cs typeface="Times New Roman"/>
            </a:endParaRPr>
          </a:p>
          <a:p>
            <a:pPr algn="l"/>
            <a:endParaRPr lang="en-US" sz="600" i="1">
              <a:solidFill>
                <a:srgbClr val="17365D"/>
              </a:solidFill>
              <a:latin typeface="+mj-lt"/>
            </a:endParaRPr>
          </a:p>
          <a:p>
            <a:r>
              <a:rPr lang="en-US" sz="1200" b="1" i="1">
                <a:solidFill>
                  <a:srgbClr val="17365D"/>
                </a:solidFill>
                <a:latin typeface="+mj-lt"/>
              </a:rPr>
              <a:t>Source:</a:t>
            </a:r>
            <a:r>
              <a:rPr lang="en-US" sz="1200" i="1">
                <a:solidFill>
                  <a:srgbClr val="17365D"/>
                </a:solidFill>
                <a:latin typeface="+mj-lt"/>
              </a:rPr>
              <a:t> </a:t>
            </a:r>
            <a:r>
              <a:rPr lang="en-US" sz="1200" i="1">
                <a:solidFill>
                  <a:srgbClr val="17365D"/>
                </a:solidFill>
                <a:latin typeface="+mj-lt"/>
                <a:cs typeface="Times New Roman"/>
              </a:rPr>
              <a:t>Precipitation data are derived from NOAA </a:t>
            </a:r>
            <a:r>
              <a:rPr lang="en-US" sz="1200" i="1">
                <a:solidFill>
                  <a:srgbClr val="17365D"/>
                </a:solidFill>
                <a:latin typeface="+mj-lt"/>
                <a:ea typeface="Roboto"/>
                <a:cs typeface="Roboto"/>
              </a:rPr>
              <a:t>National Weather Service </a:t>
            </a:r>
            <a:r>
              <a:rPr lang="en-US" sz="1200" i="1">
                <a:solidFill>
                  <a:srgbClr val="17365D"/>
                </a:solidFill>
                <a:latin typeface="+mj-lt"/>
                <a:cs typeface="Times New Roman"/>
              </a:rPr>
              <a:t>Quantitative Precipitation Estimate (QPE) Data (</a:t>
            </a:r>
            <a:r>
              <a:rPr lang="en-US" sz="1200" i="1">
                <a:solidFill>
                  <a:srgbClr val="17365D"/>
                </a:solidFill>
                <a:latin typeface="+mj-lt"/>
                <a:cs typeface="Times New Roman"/>
                <a:hlinkClick r:id="rId3">
                  <a:extLst>
                    <a:ext uri="{A12FA001-AC4F-418D-AE19-62706E023703}">
                      <ahyp:hlinkClr xmlns:ahyp="http://schemas.microsoft.com/office/drawing/2018/hyperlinkcolor" val="tx"/>
                    </a:ext>
                  </a:extLst>
                </a:hlinkClick>
              </a:rPr>
              <a:t>https://water.weather.gov/precip/download.php</a:t>
            </a:r>
            <a:r>
              <a:rPr lang="en-US" sz="1200" i="1">
                <a:solidFill>
                  <a:srgbClr val="17365D"/>
                </a:solidFill>
                <a:latin typeface="+mj-lt"/>
                <a:cs typeface="Times New Roman"/>
              </a:rPr>
              <a:t>).</a:t>
            </a:r>
          </a:p>
        </p:txBody>
      </p:sp>
      <p:sp>
        <p:nvSpPr>
          <p:cNvPr id="12" name="TextBox 11">
            <a:extLst>
              <a:ext uri="{FF2B5EF4-FFF2-40B4-BE49-F238E27FC236}">
                <a16:creationId xmlns:a16="http://schemas.microsoft.com/office/drawing/2014/main" id="{4A1F5300-8922-8D96-9AF2-7F7E37D0E9CF}"/>
              </a:ext>
            </a:extLst>
          </p:cNvPr>
          <p:cNvSpPr txBox="1"/>
          <p:nvPr/>
        </p:nvSpPr>
        <p:spPr>
          <a:xfrm>
            <a:off x="8037691" y="4090371"/>
            <a:ext cx="3901697" cy="1477328"/>
          </a:xfrm>
          <a:prstGeom prst="rect">
            <a:avLst/>
          </a:prstGeom>
          <a:noFill/>
        </p:spPr>
        <p:txBody>
          <a:bodyPr wrap="square" lIns="91440" tIns="45720" rIns="91440" bIns="45720" rtlCol="0" anchor="t">
            <a:spAutoFit/>
          </a:bodyPr>
          <a:lstStyle/>
          <a:p>
            <a:pPr algn="l"/>
            <a:r>
              <a:rPr lang="en-US" sz="1200" b="1">
                <a:solidFill>
                  <a:srgbClr val="17365D"/>
                </a:solidFill>
                <a:latin typeface="+mj-lt"/>
              </a:rPr>
              <a:t>Figure 3. </a:t>
            </a:r>
            <a:r>
              <a:rPr lang="en-US" sz="1200" i="1">
                <a:solidFill>
                  <a:srgbClr val="17365D"/>
                </a:solidFill>
                <a:latin typeface="+mj-lt"/>
              </a:rPr>
              <a:t>Estimated flood inundation depth caused by Hurricane Debby in Florida.</a:t>
            </a:r>
          </a:p>
          <a:p>
            <a:pPr algn="l"/>
            <a:endParaRPr lang="en-US" sz="600" i="1">
              <a:solidFill>
                <a:srgbClr val="17365D"/>
              </a:solidFill>
              <a:latin typeface="+mj-lt"/>
            </a:endParaRPr>
          </a:p>
          <a:p>
            <a:pPr algn="l"/>
            <a:r>
              <a:rPr lang="en-US" sz="1200" b="1" i="1">
                <a:solidFill>
                  <a:srgbClr val="17365D"/>
                </a:solidFill>
                <a:latin typeface="+mj-lt"/>
              </a:rPr>
              <a:t>Source: </a:t>
            </a:r>
            <a:r>
              <a:rPr lang="en-US" sz="1200" i="1">
                <a:solidFill>
                  <a:srgbClr val="17365D"/>
                </a:solidFill>
                <a:latin typeface="+mj-lt"/>
              </a:rPr>
              <a:t>Estimated flood inundation data are retrieved from Pacific Northwest National Laboratory’s Rapid Infrastructure Flooding Tool </a:t>
            </a:r>
            <a:r>
              <a:rPr lang="en-US" sz="1200" i="1">
                <a:solidFill>
                  <a:srgbClr val="17365D"/>
                </a:solidFill>
                <a:latin typeface="+mj-lt"/>
                <a:cs typeface="Times New Roman"/>
              </a:rPr>
              <a:t>(</a:t>
            </a:r>
            <a:r>
              <a:rPr lang="en-US" sz="1200" i="1">
                <a:solidFill>
                  <a:srgbClr val="17365D"/>
                </a:solidFill>
                <a:latin typeface="+mj-lt"/>
                <a:cs typeface="Times New Roman"/>
                <a:hlinkClick r:id="rId4">
                  <a:extLst>
                    <a:ext uri="{A12FA001-AC4F-418D-AE19-62706E023703}">
                      <ahyp:hlinkClr xmlns:ahyp="http://schemas.microsoft.com/office/drawing/2018/hyperlinkcolor" val="tx"/>
                    </a:ext>
                  </a:extLst>
                </a:hlinkClick>
              </a:rPr>
              <a:t>https://open-rift-pnnl.hub.arcgis.com/maps/0a38c4d97a6b47369de20fb0c59231c6/about</a:t>
            </a:r>
            <a:r>
              <a:rPr lang="en-US" sz="1200" i="1">
                <a:solidFill>
                  <a:srgbClr val="17365D"/>
                </a:solidFill>
                <a:latin typeface="+mj-lt"/>
                <a:cs typeface="Times New Roman"/>
              </a:rPr>
              <a:t>).</a:t>
            </a:r>
          </a:p>
        </p:txBody>
      </p:sp>
      <p:pic>
        <p:nvPicPr>
          <p:cNvPr id="9" name="Picture 8" descr="A map of the florida area&#10;&#10;Description automatically generated">
            <a:extLst>
              <a:ext uri="{FF2B5EF4-FFF2-40B4-BE49-F238E27FC236}">
                <a16:creationId xmlns:a16="http://schemas.microsoft.com/office/drawing/2014/main" id="{6F859FCA-56ED-1ED3-A1B7-4110AB3BC2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2613" y="938122"/>
            <a:ext cx="3834848" cy="2963291"/>
          </a:xfrm>
          <a:prstGeom prst="rect">
            <a:avLst/>
          </a:prstGeom>
        </p:spPr>
      </p:pic>
      <p:pic>
        <p:nvPicPr>
          <p:cNvPr id="11" name="Picture 10" descr="A map of the florida showing the heat&#10;&#10;Description automatically generated with medium confidence">
            <a:extLst>
              <a:ext uri="{FF2B5EF4-FFF2-40B4-BE49-F238E27FC236}">
                <a16:creationId xmlns:a16="http://schemas.microsoft.com/office/drawing/2014/main" id="{434E330E-2CD9-832B-4841-6B75C5930F7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44790" y="927732"/>
            <a:ext cx="3848294" cy="2973682"/>
          </a:xfrm>
          <a:prstGeom prst="rect">
            <a:avLst/>
          </a:prstGeom>
        </p:spPr>
      </p:pic>
      <p:pic>
        <p:nvPicPr>
          <p:cNvPr id="14" name="Picture 13" descr="A map of the florida state&#10;&#10;Description automatically generated">
            <a:extLst>
              <a:ext uri="{FF2B5EF4-FFF2-40B4-BE49-F238E27FC236}">
                <a16:creationId xmlns:a16="http://schemas.microsoft.com/office/drawing/2014/main" id="{3527B73D-AB00-EC7F-A2DC-0C37119015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41930" y="938123"/>
            <a:ext cx="3834849" cy="2963292"/>
          </a:xfrm>
          <a:prstGeom prst="rect">
            <a:avLst/>
          </a:prstGeom>
        </p:spPr>
      </p:pic>
    </p:spTree>
    <p:extLst>
      <p:ext uri="{BB962C8B-B14F-4D97-AF65-F5344CB8AC3E}">
        <p14:creationId xmlns:p14="http://schemas.microsoft.com/office/powerpoint/2010/main" val="349737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35F8-D8AE-AED3-7FC8-30569D73C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EAC98-CA73-F5D1-2446-E240901356BF}"/>
              </a:ext>
            </a:extLst>
          </p:cNvPr>
          <p:cNvSpPr>
            <a:spLocks noGrp="1"/>
          </p:cNvSpPr>
          <p:nvPr>
            <p:ph type="title"/>
          </p:nvPr>
        </p:nvSpPr>
        <p:spPr>
          <a:xfrm>
            <a:off x="609600" y="-80116"/>
            <a:ext cx="10972800" cy="1143000"/>
          </a:xfrm>
        </p:spPr>
        <p:txBody>
          <a:bodyPr>
            <a:normAutofit/>
          </a:bodyPr>
          <a:lstStyle/>
          <a:p>
            <a:r>
              <a:rPr lang="en-US" sz="3200" b="1"/>
              <a:t>Hurricane Helene Characteristics</a:t>
            </a:r>
          </a:p>
        </p:txBody>
      </p:sp>
      <p:sp>
        <p:nvSpPr>
          <p:cNvPr id="4" name="TextBox 3">
            <a:extLst>
              <a:ext uri="{FF2B5EF4-FFF2-40B4-BE49-F238E27FC236}">
                <a16:creationId xmlns:a16="http://schemas.microsoft.com/office/drawing/2014/main" id="{77E4BDFD-0DE1-449B-3E7F-50712792F0A0}"/>
              </a:ext>
            </a:extLst>
          </p:cNvPr>
          <p:cNvSpPr txBox="1"/>
          <p:nvPr/>
        </p:nvSpPr>
        <p:spPr>
          <a:xfrm>
            <a:off x="156455" y="4090371"/>
            <a:ext cx="3826053" cy="1323439"/>
          </a:xfrm>
          <a:prstGeom prst="rect">
            <a:avLst/>
          </a:prstGeom>
          <a:noFill/>
        </p:spPr>
        <p:txBody>
          <a:bodyPr wrap="square" lIns="91440" tIns="45720" rIns="91440" bIns="45720" rtlCol="0" anchor="t">
            <a:spAutoFit/>
          </a:bodyPr>
          <a:lstStyle/>
          <a:p>
            <a:pPr algn="l"/>
            <a:r>
              <a:rPr lang="en-US" sz="1200" b="1">
                <a:solidFill>
                  <a:srgbClr val="17365D"/>
                </a:solidFill>
                <a:latin typeface="+mj-lt"/>
              </a:rPr>
              <a:t>Figure 1. </a:t>
            </a:r>
            <a:r>
              <a:rPr lang="en-US" sz="1200" i="1">
                <a:solidFill>
                  <a:srgbClr val="17365D"/>
                </a:solidFill>
                <a:latin typeface="+mj-lt"/>
              </a:rPr>
              <a:t>Wind swath pattern of Hurricane Helene as it impacted Florida.</a:t>
            </a:r>
          </a:p>
          <a:p>
            <a:pPr algn="l"/>
            <a:endParaRPr lang="en-US" sz="600" i="1">
              <a:solidFill>
                <a:srgbClr val="17365D"/>
              </a:solidFill>
              <a:latin typeface="+mj-lt"/>
            </a:endParaRPr>
          </a:p>
          <a:p>
            <a:pPr algn="l"/>
            <a:r>
              <a:rPr lang="en-US" sz="1200" b="1" i="1">
                <a:solidFill>
                  <a:srgbClr val="17365D"/>
                </a:solidFill>
                <a:latin typeface="+mj-lt"/>
              </a:rPr>
              <a:t>Source: </a:t>
            </a:r>
            <a:r>
              <a:rPr lang="en-US" sz="1200" i="1">
                <a:solidFill>
                  <a:srgbClr val="17365D"/>
                </a:solidFill>
                <a:latin typeface="+mj-lt"/>
              </a:rPr>
              <a:t>Geospatial data on the wind swath of Hurricane Helene are derived</a:t>
            </a:r>
          </a:p>
          <a:p>
            <a:r>
              <a:rPr lang="en-US" sz="1200" i="1">
                <a:solidFill>
                  <a:srgbClr val="17365D"/>
                </a:solidFill>
                <a:latin typeface="+mj-lt"/>
              </a:rPr>
              <a:t>from NOAA NHC (</a:t>
            </a:r>
            <a:r>
              <a:rPr lang="en-US" sz="1200" i="1">
                <a:solidFill>
                  <a:srgbClr val="17365D"/>
                </a:solidFill>
                <a:latin typeface="+mj-lt"/>
                <a:cs typeface="Times New Roman"/>
                <a:hlinkClick r:id="rId2">
                  <a:extLst>
                    <a:ext uri="{A12FA001-AC4F-418D-AE19-62706E023703}">
                      <ahyp:hlinkClr xmlns:ahyp="http://schemas.microsoft.com/office/drawing/2018/hyperlinkcolor" val="tx"/>
                    </a:ext>
                  </a:extLst>
                </a:hlinkClick>
              </a:rPr>
              <a:t>https://www.nhc.noaa.gov/gis/</a:t>
            </a:r>
            <a:r>
              <a:rPr lang="en-US" sz="1200" i="1">
                <a:solidFill>
                  <a:srgbClr val="17365D"/>
                </a:solidFill>
                <a:latin typeface="+mj-lt"/>
              </a:rPr>
              <a:t>).</a:t>
            </a:r>
            <a:br>
              <a:rPr lang="en-US">
                <a:solidFill>
                  <a:srgbClr val="17365D"/>
                </a:solidFill>
                <a:latin typeface="+mj-lt"/>
              </a:rPr>
            </a:br>
            <a:endParaRPr lang="en-US">
              <a:solidFill>
                <a:srgbClr val="17365D"/>
              </a:solidFill>
              <a:latin typeface="+mj-lt"/>
            </a:endParaRPr>
          </a:p>
        </p:txBody>
      </p:sp>
      <p:sp>
        <p:nvSpPr>
          <p:cNvPr id="6" name="TextBox 5">
            <a:extLst>
              <a:ext uri="{FF2B5EF4-FFF2-40B4-BE49-F238E27FC236}">
                <a16:creationId xmlns:a16="http://schemas.microsoft.com/office/drawing/2014/main" id="{AFC53143-8CEE-E34D-9F82-AA0DD75143E7}"/>
              </a:ext>
            </a:extLst>
          </p:cNvPr>
          <p:cNvSpPr txBox="1"/>
          <p:nvPr/>
        </p:nvSpPr>
        <p:spPr>
          <a:xfrm>
            <a:off x="4106685" y="4090371"/>
            <a:ext cx="3826053" cy="1292662"/>
          </a:xfrm>
          <a:prstGeom prst="rect">
            <a:avLst/>
          </a:prstGeom>
          <a:noFill/>
        </p:spPr>
        <p:txBody>
          <a:bodyPr wrap="square" lIns="91440" tIns="45720" rIns="91440" bIns="45720" rtlCol="0" anchor="t">
            <a:spAutoFit/>
          </a:bodyPr>
          <a:lstStyle/>
          <a:p>
            <a:r>
              <a:rPr lang="en-US" sz="1200" b="1">
                <a:solidFill>
                  <a:srgbClr val="17365D"/>
                </a:solidFill>
                <a:latin typeface="+mj-lt"/>
              </a:rPr>
              <a:t>Figure 2. </a:t>
            </a:r>
            <a:r>
              <a:rPr lang="en-US" sz="1200" i="1">
                <a:solidFill>
                  <a:srgbClr val="17365D"/>
                </a:solidFill>
                <a:latin typeface="+mj-lt"/>
                <a:cs typeface="Times New Roman"/>
              </a:rPr>
              <a:t>Cumulative precipitation totals in Florida (September 22-29, 2024).</a:t>
            </a:r>
            <a:endParaRPr lang="en-US">
              <a:solidFill>
                <a:srgbClr val="17365D"/>
              </a:solidFill>
              <a:latin typeface="+mj-lt"/>
              <a:cs typeface="Times New Roman"/>
            </a:endParaRPr>
          </a:p>
          <a:p>
            <a:pPr algn="l"/>
            <a:endParaRPr lang="en-US" sz="600" i="1">
              <a:solidFill>
                <a:srgbClr val="17365D"/>
              </a:solidFill>
              <a:latin typeface="+mj-lt"/>
            </a:endParaRPr>
          </a:p>
          <a:p>
            <a:r>
              <a:rPr lang="en-US" sz="1200" b="1" i="1">
                <a:solidFill>
                  <a:srgbClr val="17365D"/>
                </a:solidFill>
                <a:latin typeface="+mj-lt"/>
              </a:rPr>
              <a:t>Source:</a:t>
            </a:r>
            <a:r>
              <a:rPr lang="en-US" sz="1200" i="1">
                <a:solidFill>
                  <a:srgbClr val="17365D"/>
                </a:solidFill>
                <a:latin typeface="+mj-lt"/>
              </a:rPr>
              <a:t> </a:t>
            </a:r>
            <a:r>
              <a:rPr lang="en-US" sz="1200" i="1">
                <a:solidFill>
                  <a:srgbClr val="17365D"/>
                </a:solidFill>
                <a:latin typeface="+mj-lt"/>
                <a:cs typeface="Times New Roman"/>
              </a:rPr>
              <a:t>Precipitation data are derived from NOAA </a:t>
            </a:r>
            <a:r>
              <a:rPr lang="en-US" sz="1200" i="1">
                <a:solidFill>
                  <a:srgbClr val="17365D"/>
                </a:solidFill>
                <a:latin typeface="+mj-lt"/>
                <a:ea typeface="Roboto"/>
                <a:cs typeface="Roboto"/>
              </a:rPr>
              <a:t>National Weather Service </a:t>
            </a:r>
            <a:r>
              <a:rPr lang="en-US" sz="1200" i="1">
                <a:solidFill>
                  <a:srgbClr val="17365D"/>
                </a:solidFill>
                <a:latin typeface="+mj-lt"/>
                <a:cs typeface="Times New Roman"/>
              </a:rPr>
              <a:t>Quantitative Precipitation Estimate (QPE) Data (</a:t>
            </a:r>
            <a:r>
              <a:rPr lang="en-US" sz="1200" i="1">
                <a:solidFill>
                  <a:srgbClr val="17365D"/>
                </a:solidFill>
                <a:latin typeface="+mj-lt"/>
                <a:cs typeface="Times New Roman"/>
                <a:hlinkClick r:id="rId3">
                  <a:extLst>
                    <a:ext uri="{A12FA001-AC4F-418D-AE19-62706E023703}">
                      <ahyp:hlinkClr xmlns:ahyp="http://schemas.microsoft.com/office/drawing/2018/hyperlinkcolor" val="tx"/>
                    </a:ext>
                  </a:extLst>
                </a:hlinkClick>
              </a:rPr>
              <a:t>https://water.weather.gov/precip/download.php</a:t>
            </a:r>
            <a:r>
              <a:rPr lang="en-US" sz="1200" i="1">
                <a:solidFill>
                  <a:srgbClr val="17365D"/>
                </a:solidFill>
                <a:latin typeface="+mj-lt"/>
                <a:cs typeface="Times New Roman"/>
              </a:rPr>
              <a:t>).</a:t>
            </a:r>
          </a:p>
        </p:txBody>
      </p:sp>
      <p:sp>
        <p:nvSpPr>
          <p:cNvPr id="12" name="TextBox 11">
            <a:extLst>
              <a:ext uri="{FF2B5EF4-FFF2-40B4-BE49-F238E27FC236}">
                <a16:creationId xmlns:a16="http://schemas.microsoft.com/office/drawing/2014/main" id="{6B036B5B-05BC-57ED-60F3-0EF2618285CF}"/>
              </a:ext>
            </a:extLst>
          </p:cNvPr>
          <p:cNvSpPr txBox="1"/>
          <p:nvPr/>
        </p:nvSpPr>
        <p:spPr>
          <a:xfrm>
            <a:off x="8097222" y="4090371"/>
            <a:ext cx="3901697" cy="1477328"/>
          </a:xfrm>
          <a:prstGeom prst="rect">
            <a:avLst/>
          </a:prstGeom>
          <a:noFill/>
        </p:spPr>
        <p:txBody>
          <a:bodyPr wrap="square" lIns="91440" tIns="45720" rIns="91440" bIns="45720" rtlCol="0" anchor="t">
            <a:spAutoFit/>
          </a:bodyPr>
          <a:lstStyle/>
          <a:p>
            <a:pPr algn="l"/>
            <a:r>
              <a:rPr lang="en-US" sz="1200" b="1" dirty="0">
                <a:solidFill>
                  <a:srgbClr val="17365D"/>
                </a:solidFill>
                <a:latin typeface="+mj-lt"/>
              </a:rPr>
              <a:t>Figure 3. </a:t>
            </a:r>
            <a:r>
              <a:rPr lang="en-US" sz="1200" i="1" dirty="0">
                <a:solidFill>
                  <a:srgbClr val="17365D"/>
                </a:solidFill>
                <a:latin typeface="+mj-lt"/>
              </a:rPr>
              <a:t>Estimated flood inundation depth caused by Hurricane Helene in Florida.</a:t>
            </a:r>
          </a:p>
          <a:p>
            <a:pPr algn="l"/>
            <a:endParaRPr lang="en-US" sz="600" i="1" dirty="0">
              <a:solidFill>
                <a:srgbClr val="17365D"/>
              </a:solidFill>
              <a:latin typeface="+mj-lt"/>
            </a:endParaRPr>
          </a:p>
          <a:p>
            <a:pPr algn="l"/>
            <a:r>
              <a:rPr lang="en-US" sz="1200" b="1" i="1" dirty="0">
                <a:solidFill>
                  <a:srgbClr val="17365D"/>
                </a:solidFill>
                <a:latin typeface="+mj-lt"/>
              </a:rPr>
              <a:t>Source: </a:t>
            </a:r>
            <a:r>
              <a:rPr lang="en-US" sz="1200" i="1" dirty="0">
                <a:solidFill>
                  <a:srgbClr val="17365D"/>
                </a:solidFill>
                <a:latin typeface="+mj-lt"/>
              </a:rPr>
              <a:t>Estimated flood inundation data are retrieved from Pacific Northwest National Laboratory’s Rapid Infrastructure Floo</a:t>
            </a:r>
            <a:r>
              <a:rPr lang="en-US" sz="1200" i="1" dirty="0">
                <a:solidFill>
                  <a:srgbClr val="17365D"/>
                </a:solidFill>
                <a:latin typeface="+mj-lt"/>
                <a:cs typeface="Times New Roman"/>
              </a:rPr>
              <a:t>ding Tool (</a:t>
            </a:r>
            <a:r>
              <a:rPr lang="en-US" sz="1200" i="1" dirty="0">
                <a:solidFill>
                  <a:srgbClr val="17365D"/>
                </a:solidFill>
                <a:latin typeface="+mj-lt"/>
                <a:cs typeface="Times New Roman"/>
                <a:hlinkClick r:id="rId4">
                  <a:extLst>
                    <a:ext uri="{A12FA001-AC4F-418D-AE19-62706E023703}">
                      <ahyp:hlinkClr xmlns:ahyp="http://schemas.microsoft.com/office/drawing/2018/hyperlinkcolor" val="tx"/>
                    </a:ext>
                  </a:extLst>
                </a:hlinkClick>
              </a:rPr>
              <a:t>https://open-rift-pnnl.hub.arcgis.com/documents/0dcc98b06bb8478c8ff708df796fe047/about</a:t>
            </a:r>
            <a:r>
              <a:rPr lang="en-US" sz="1200" i="1" dirty="0">
                <a:solidFill>
                  <a:srgbClr val="17365D"/>
                </a:solidFill>
                <a:latin typeface="+mj-lt"/>
                <a:cs typeface="Times New Roman"/>
              </a:rPr>
              <a:t>).</a:t>
            </a:r>
          </a:p>
        </p:txBody>
      </p:sp>
      <p:pic>
        <p:nvPicPr>
          <p:cNvPr id="5" name="Picture 4">
            <a:extLst>
              <a:ext uri="{FF2B5EF4-FFF2-40B4-BE49-F238E27FC236}">
                <a16:creationId xmlns:a16="http://schemas.microsoft.com/office/drawing/2014/main" id="{567E0F1D-4396-916B-925D-E263CA44AAC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56455" y="1000674"/>
            <a:ext cx="3777580" cy="2919039"/>
          </a:xfrm>
          <a:prstGeom prst="rect">
            <a:avLst/>
          </a:prstGeom>
        </p:spPr>
      </p:pic>
      <p:pic>
        <p:nvPicPr>
          <p:cNvPr id="9" name="Picture 4">
            <a:extLst>
              <a:ext uri="{FF2B5EF4-FFF2-40B4-BE49-F238E27FC236}">
                <a16:creationId xmlns:a16="http://schemas.microsoft.com/office/drawing/2014/main" id="{107C9992-5A43-09E2-90F0-7F41F449DA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06685" y="988768"/>
            <a:ext cx="3777581" cy="2923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map of the u. s. coast&#10;&#10;Description automatically generated">
            <a:extLst>
              <a:ext uri="{FF2B5EF4-FFF2-40B4-BE49-F238E27FC236}">
                <a16:creationId xmlns:a16="http://schemas.microsoft.com/office/drawing/2014/main" id="{6C427864-7B21-392D-0356-0DD95D111FA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94495" y="986930"/>
            <a:ext cx="3909893" cy="2930412"/>
          </a:xfrm>
          <a:prstGeom prst="rect">
            <a:avLst/>
          </a:prstGeom>
        </p:spPr>
      </p:pic>
    </p:spTree>
    <p:extLst>
      <p:ext uri="{BB962C8B-B14F-4D97-AF65-F5344CB8AC3E}">
        <p14:creationId xmlns:p14="http://schemas.microsoft.com/office/powerpoint/2010/main" val="184607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8A71-A0DC-C7F2-A3F8-22F45411D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8C7A3-A52F-301F-5775-5CEEDE8617A2}"/>
              </a:ext>
            </a:extLst>
          </p:cNvPr>
          <p:cNvSpPr>
            <a:spLocks noGrp="1"/>
          </p:cNvSpPr>
          <p:nvPr>
            <p:ph type="title"/>
          </p:nvPr>
        </p:nvSpPr>
        <p:spPr>
          <a:xfrm>
            <a:off x="609600" y="-80116"/>
            <a:ext cx="10972800" cy="1143000"/>
          </a:xfrm>
        </p:spPr>
        <p:txBody>
          <a:bodyPr>
            <a:normAutofit/>
          </a:bodyPr>
          <a:lstStyle/>
          <a:p>
            <a:r>
              <a:rPr lang="en-US" sz="3200" b="1"/>
              <a:t>Hurricane Milton Characteristics</a:t>
            </a:r>
          </a:p>
        </p:txBody>
      </p:sp>
      <p:pic>
        <p:nvPicPr>
          <p:cNvPr id="3" name="Picture 2" descr="A map of the state of florida with a wind speed zone&#10;&#10;Description automatically generated">
            <a:extLst>
              <a:ext uri="{FF2B5EF4-FFF2-40B4-BE49-F238E27FC236}">
                <a16:creationId xmlns:a16="http://schemas.microsoft.com/office/drawing/2014/main" id="{F890FB6F-BEFC-75CA-4C5E-F2AAF46AF0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079" y="923772"/>
            <a:ext cx="3882997" cy="3019171"/>
          </a:xfrm>
          <a:prstGeom prst="rect">
            <a:avLst/>
          </a:prstGeom>
        </p:spPr>
      </p:pic>
      <p:sp>
        <p:nvSpPr>
          <p:cNvPr id="4" name="TextBox 3">
            <a:extLst>
              <a:ext uri="{FF2B5EF4-FFF2-40B4-BE49-F238E27FC236}">
                <a16:creationId xmlns:a16="http://schemas.microsoft.com/office/drawing/2014/main" id="{CA4568D7-0A94-2D5B-4E2E-E7BE2C42AF55}"/>
              </a:ext>
            </a:extLst>
          </p:cNvPr>
          <p:cNvSpPr txBox="1"/>
          <p:nvPr/>
        </p:nvSpPr>
        <p:spPr>
          <a:xfrm>
            <a:off x="204080" y="4090371"/>
            <a:ext cx="3826053" cy="2462213"/>
          </a:xfrm>
          <a:prstGeom prst="rect">
            <a:avLst/>
          </a:prstGeom>
          <a:noFill/>
        </p:spPr>
        <p:txBody>
          <a:bodyPr wrap="square" lIns="91440" tIns="45720" rIns="91440" bIns="45720" rtlCol="0" anchor="t">
            <a:spAutoFit/>
          </a:bodyPr>
          <a:lstStyle/>
          <a:p>
            <a:pPr algn="l"/>
            <a:r>
              <a:rPr lang="en-US" sz="1200" b="1">
                <a:solidFill>
                  <a:srgbClr val="17365D"/>
                </a:solidFill>
                <a:latin typeface="+mj-lt"/>
              </a:rPr>
              <a:t>Figure 1. </a:t>
            </a:r>
            <a:r>
              <a:rPr lang="en-US" sz="1200" i="1">
                <a:solidFill>
                  <a:srgbClr val="17365D"/>
                </a:solidFill>
                <a:latin typeface="+mj-lt"/>
              </a:rPr>
              <a:t>Wind swath pattern of Hurricane Milton as it impacted Florida.</a:t>
            </a:r>
          </a:p>
          <a:p>
            <a:pPr algn="l"/>
            <a:endParaRPr lang="en-US" sz="600" i="1">
              <a:solidFill>
                <a:srgbClr val="17365D"/>
              </a:solidFill>
              <a:latin typeface="+mj-lt"/>
            </a:endParaRPr>
          </a:p>
          <a:p>
            <a:pPr algn="l"/>
            <a:r>
              <a:rPr lang="en-US" sz="1200" b="1" i="1">
                <a:solidFill>
                  <a:srgbClr val="17365D"/>
                </a:solidFill>
                <a:latin typeface="+mj-lt"/>
              </a:rPr>
              <a:t>Source: </a:t>
            </a:r>
            <a:r>
              <a:rPr lang="en-US" sz="1200" i="1">
                <a:solidFill>
                  <a:srgbClr val="17365D"/>
                </a:solidFill>
                <a:latin typeface="+mj-lt"/>
              </a:rPr>
              <a:t>Geospatial data on the wind swath of Hurricane Milton are derived</a:t>
            </a:r>
          </a:p>
          <a:p>
            <a:r>
              <a:rPr lang="en-US" sz="1200" i="1">
                <a:solidFill>
                  <a:srgbClr val="17365D"/>
                </a:solidFill>
                <a:latin typeface="+mj-lt"/>
              </a:rPr>
              <a:t>from NOAA NHC (</a:t>
            </a:r>
            <a:r>
              <a:rPr lang="en-US" sz="1200" i="1">
                <a:solidFill>
                  <a:srgbClr val="17365D"/>
                </a:solidFill>
                <a:latin typeface="+mj-lt"/>
                <a:cs typeface="Times New Roman"/>
                <a:hlinkClick r:id="rId3">
                  <a:extLst>
                    <a:ext uri="{A12FA001-AC4F-418D-AE19-62706E023703}">
                      <ahyp:hlinkClr xmlns:ahyp="http://schemas.microsoft.com/office/drawing/2018/hyperlinkcolor" val="tx"/>
                    </a:ext>
                  </a:extLst>
                </a:hlinkClick>
              </a:rPr>
              <a:t>https://www.nhc.noaa.gov/gis/</a:t>
            </a:r>
            <a:r>
              <a:rPr lang="en-US" sz="1200" i="1">
                <a:solidFill>
                  <a:srgbClr val="17365D"/>
                </a:solidFill>
                <a:latin typeface="+mj-lt"/>
              </a:rPr>
              <a:t>). </a:t>
            </a:r>
            <a:r>
              <a:rPr lang="en-US" sz="1200" i="1">
                <a:solidFill>
                  <a:srgbClr val="17365D"/>
                </a:solidFill>
                <a:latin typeface="+mj-lt"/>
                <a:cs typeface="Times New Roman"/>
              </a:rPr>
              <a:t>Geospati</a:t>
            </a:r>
            <a:r>
              <a:rPr lang="en-US" sz="1200" i="1">
                <a:solidFill>
                  <a:srgbClr val="17365D"/>
                </a:solidFill>
                <a:latin typeface="+mj-lt"/>
              </a:rPr>
              <a:t>al data on the wind swaths of tornadoes are derived from NOAA NWS Damage Assessment Toolkit</a:t>
            </a:r>
            <a:r>
              <a:rPr lang="en-US" sz="1200" i="1">
                <a:solidFill>
                  <a:srgbClr val="17365D"/>
                </a:solidFill>
                <a:latin typeface="+mj-lt"/>
                <a:cs typeface="Times New Roman"/>
              </a:rPr>
              <a:t> (</a:t>
            </a:r>
            <a:r>
              <a:rPr lang="en-US" sz="1200" i="1">
                <a:solidFill>
                  <a:srgbClr val="17365D"/>
                </a:solidFill>
                <a:latin typeface="+mj-lt"/>
                <a:cs typeface="Times New Roman"/>
                <a:hlinkClick r:id="rId4">
                  <a:extLst>
                    <a:ext uri="{A12FA001-AC4F-418D-AE19-62706E023703}">
                      <ahyp:hlinkClr xmlns:ahyp="http://schemas.microsoft.com/office/drawing/2018/hyperlinkcolor" val="tx"/>
                    </a:ext>
                  </a:extLst>
                </a:hlinkClick>
              </a:rPr>
              <a:t>https://apps.dat.noaa.gov/StormDamage/DamageViewer/</a:t>
            </a:r>
            <a:r>
              <a:rPr lang="en-US" sz="1200" i="1">
                <a:solidFill>
                  <a:srgbClr val="17365D"/>
                </a:solidFill>
                <a:latin typeface="+mj-lt"/>
                <a:cs typeface="Times New Roman"/>
              </a:rPr>
              <a:t>).</a:t>
            </a:r>
            <a:endParaRPr lang="en-US" sz="1200">
              <a:solidFill>
                <a:srgbClr val="17365D"/>
              </a:solidFill>
              <a:latin typeface="+mj-lt"/>
              <a:ea typeface="Calibri"/>
              <a:cs typeface="Calibri"/>
            </a:endParaRPr>
          </a:p>
          <a:p>
            <a:br>
              <a:rPr lang="en-US">
                <a:solidFill>
                  <a:srgbClr val="17365D"/>
                </a:solidFill>
                <a:latin typeface="+mj-lt"/>
              </a:rPr>
            </a:br>
            <a:endParaRPr lang="en-US">
              <a:solidFill>
                <a:srgbClr val="17365D"/>
              </a:solidFill>
              <a:latin typeface="+mj-lt"/>
            </a:endParaRPr>
          </a:p>
        </p:txBody>
      </p:sp>
      <p:sp>
        <p:nvSpPr>
          <p:cNvPr id="6" name="TextBox 5">
            <a:extLst>
              <a:ext uri="{FF2B5EF4-FFF2-40B4-BE49-F238E27FC236}">
                <a16:creationId xmlns:a16="http://schemas.microsoft.com/office/drawing/2014/main" id="{3407F4CD-ABE7-6FC1-7182-1E6E4A0D97A8}"/>
              </a:ext>
            </a:extLst>
          </p:cNvPr>
          <p:cNvSpPr txBox="1"/>
          <p:nvPr/>
        </p:nvSpPr>
        <p:spPr>
          <a:xfrm>
            <a:off x="4154310" y="4090371"/>
            <a:ext cx="3826053" cy="1292662"/>
          </a:xfrm>
          <a:prstGeom prst="rect">
            <a:avLst/>
          </a:prstGeom>
          <a:noFill/>
        </p:spPr>
        <p:txBody>
          <a:bodyPr wrap="square" lIns="91440" tIns="45720" rIns="91440" bIns="45720" rtlCol="0" anchor="t">
            <a:spAutoFit/>
          </a:bodyPr>
          <a:lstStyle/>
          <a:p>
            <a:r>
              <a:rPr lang="en-US" sz="1200" b="1">
                <a:solidFill>
                  <a:srgbClr val="17365D"/>
                </a:solidFill>
                <a:latin typeface="+mj-lt"/>
              </a:rPr>
              <a:t>Figure 2. </a:t>
            </a:r>
            <a:r>
              <a:rPr lang="en-US" sz="1200" i="1">
                <a:solidFill>
                  <a:srgbClr val="17365D"/>
                </a:solidFill>
                <a:latin typeface="+mj-lt"/>
                <a:cs typeface="Times New Roman"/>
              </a:rPr>
              <a:t>Cumulative precipitation totals in Florida (October 6-12, 2024).</a:t>
            </a:r>
            <a:endParaRPr lang="en-US">
              <a:solidFill>
                <a:srgbClr val="17365D"/>
              </a:solidFill>
              <a:latin typeface="+mj-lt"/>
              <a:cs typeface="Times New Roman"/>
            </a:endParaRPr>
          </a:p>
          <a:p>
            <a:pPr algn="l"/>
            <a:endParaRPr lang="en-US" sz="600" i="1">
              <a:solidFill>
                <a:srgbClr val="17365D"/>
              </a:solidFill>
              <a:latin typeface="+mj-lt"/>
            </a:endParaRPr>
          </a:p>
          <a:p>
            <a:r>
              <a:rPr lang="en-US" sz="1200" b="1" i="1">
                <a:solidFill>
                  <a:srgbClr val="17365D"/>
                </a:solidFill>
                <a:latin typeface="+mj-lt"/>
              </a:rPr>
              <a:t>Source:</a:t>
            </a:r>
            <a:r>
              <a:rPr lang="en-US" sz="1200" i="1">
                <a:solidFill>
                  <a:srgbClr val="17365D"/>
                </a:solidFill>
                <a:latin typeface="+mj-lt"/>
              </a:rPr>
              <a:t> </a:t>
            </a:r>
            <a:r>
              <a:rPr lang="en-US" sz="1200" i="1">
                <a:solidFill>
                  <a:srgbClr val="17365D"/>
                </a:solidFill>
                <a:latin typeface="+mj-lt"/>
                <a:cs typeface="Times New Roman"/>
              </a:rPr>
              <a:t>Precipitation data are derived from NOAA </a:t>
            </a:r>
            <a:r>
              <a:rPr lang="en-US" sz="1200" i="1">
                <a:solidFill>
                  <a:srgbClr val="17365D"/>
                </a:solidFill>
                <a:latin typeface="+mj-lt"/>
                <a:ea typeface="Roboto"/>
                <a:cs typeface="Roboto"/>
              </a:rPr>
              <a:t>National Weather Service </a:t>
            </a:r>
            <a:r>
              <a:rPr lang="en-US" sz="1200" i="1">
                <a:solidFill>
                  <a:srgbClr val="17365D"/>
                </a:solidFill>
                <a:latin typeface="+mj-lt"/>
                <a:cs typeface="Times New Roman"/>
              </a:rPr>
              <a:t>Quantitative Precipitation Estimate (QPE) Data (</a:t>
            </a:r>
            <a:r>
              <a:rPr lang="en-US" sz="1200" i="1">
                <a:solidFill>
                  <a:srgbClr val="17365D"/>
                </a:solidFill>
                <a:latin typeface="+mj-lt"/>
                <a:cs typeface="Times New Roman"/>
                <a:hlinkClick r:id="rId5">
                  <a:extLst>
                    <a:ext uri="{A12FA001-AC4F-418D-AE19-62706E023703}">
                      <ahyp:hlinkClr xmlns:ahyp="http://schemas.microsoft.com/office/drawing/2018/hyperlinkcolor" val="tx"/>
                    </a:ext>
                  </a:extLst>
                </a:hlinkClick>
              </a:rPr>
              <a:t>https://water.weather.gov/precip/download.php</a:t>
            </a:r>
            <a:r>
              <a:rPr lang="en-US" sz="1200" i="1">
                <a:solidFill>
                  <a:srgbClr val="17365D"/>
                </a:solidFill>
                <a:latin typeface="+mj-lt"/>
                <a:cs typeface="Times New Roman"/>
              </a:rPr>
              <a:t>).</a:t>
            </a:r>
          </a:p>
        </p:txBody>
      </p:sp>
      <p:pic>
        <p:nvPicPr>
          <p:cNvPr id="7" name="Picture 6" descr="A map of the florida showing the heatwave&#10;&#10;Description automatically generated">
            <a:extLst>
              <a:ext uri="{FF2B5EF4-FFF2-40B4-BE49-F238E27FC236}">
                <a16:creationId xmlns:a16="http://schemas.microsoft.com/office/drawing/2014/main" id="{2526592F-C358-0435-5861-9046CE3022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87076" y="917203"/>
            <a:ext cx="3883380" cy="3023156"/>
          </a:xfrm>
          <a:prstGeom prst="rect">
            <a:avLst/>
          </a:prstGeom>
        </p:spPr>
      </p:pic>
      <p:pic>
        <p:nvPicPr>
          <p:cNvPr id="8" name="Picture 7" descr="A map of the state of florida&#10;&#10;Description automatically generated">
            <a:extLst>
              <a:ext uri="{FF2B5EF4-FFF2-40B4-BE49-F238E27FC236}">
                <a16:creationId xmlns:a16="http://schemas.microsoft.com/office/drawing/2014/main" id="{7421138F-2F04-DFD0-7BA4-CDD7715CCD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70456" y="928408"/>
            <a:ext cx="3901697" cy="3019281"/>
          </a:xfrm>
          <a:prstGeom prst="rect">
            <a:avLst/>
          </a:prstGeom>
        </p:spPr>
      </p:pic>
      <p:sp>
        <p:nvSpPr>
          <p:cNvPr id="12" name="TextBox 11">
            <a:extLst>
              <a:ext uri="{FF2B5EF4-FFF2-40B4-BE49-F238E27FC236}">
                <a16:creationId xmlns:a16="http://schemas.microsoft.com/office/drawing/2014/main" id="{4DB70955-1B85-4421-31F2-6E0B87C92FD3}"/>
              </a:ext>
            </a:extLst>
          </p:cNvPr>
          <p:cNvSpPr txBox="1"/>
          <p:nvPr/>
        </p:nvSpPr>
        <p:spPr>
          <a:xfrm>
            <a:off x="8037691" y="4090371"/>
            <a:ext cx="3901697" cy="1477328"/>
          </a:xfrm>
          <a:prstGeom prst="rect">
            <a:avLst/>
          </a:prstGeom>
          <a:noFill/>
        </p:spPr>
        <p:txBody>
          <a:bodyPr wrap="square" lIns="91440" tIns="45720" rIns="91440" bIns="45720" rtlCol="0" anchor="t">
            <a:spAutoFit/>
          </a:bodyPr>
          <a:lstStyle/>
          <a:p>
            <a:pPr algn="l"/>
            <a:r>
              <a:rPr lang="en-US" sz="1200" b="1">
                <a:solidFill>
                  <a:srgbClr val="17365D"/>
                </a:solidFill>
                <a:latin typeface="+mj-lt"/>
              </a:rPr>
              <a:t>Figure 3. </a:t>
            </a:r>
            <a:r>
              <a:rPr lang="en-US" sz="1200" i="1">
                <a:solidFill>
                  <a:srgbClr val="17365D"/>
                </a:solidFill>
                <a:latin typeface="+mj-lt"/>
              </a:rPr>
              <a:t>Estimated flood inundation depth caused by Hurricane Milton in Florida.</a:t>
            </a:r>
          </a:p>
          <a:p>
            <a:pPr algn="l"/>
            <a:endParaRPr lang="en-US" sz="600" i="1">
              <a:solidFill>
                <a:srgbClr val="17365D"/>
              </a:solidFill>
              <a:latin typeface="+mj-lt"/>
            </a:endParaRPr>
          </a:p>
          <a:p>
            <a:pPr algn="l"/>
            <a:r>
              <a:rPr lang="en-US" sz="1200" b="1" i="1">
                <a:solidFill>
                  <a:srgbClr val="17365D"/>
                </a:solidFill>
                <a:latin typeface="+mj-lt"/>
              </a:rPr>
              <a:t>Source: </a:t>
            </a:r>
            <a:r>
              <a:rPr lang="en-US" sz="1200" i="1">
                <a:solidFill>
                  <a:srgbClr val="17365D"/>
                </a:solidFill>
                <a:latin typeface="+mj-lt"/>
              </a:rPr>
              <a:t>Estimated flood inundation data are retrieved from Pacific Northwest National Laboratory’s Rapid Infrastructure Flooding Tool (</a:t>
            </a:r>
            <a:r>
              <a:rPr lang="en-US" sz="1200" i="1">
                <a:solidFill>
                  <a:srgbClr val="17365D"/>
                </a:solidFill>
                <a:latin typeface="+mj-lt"/>
                <a:ea typeface="+mn-lt"/>
                <a:cs typeface="+mn-lt"/>
                <a:hlinkClick r:id="rId8">
                  <a:extLst>
                    <a:ext uri="{A12FA001-AC4F-418D-AE19-62706E023703}">
                      <ahyp:hlinkClr xmlns:ahyp="http://schemas.microsoft.com/office/drawing/2018/hyperlinkcolor" val="tx"/>
                    </a:ext>
                  </a:extLst>
                </a:hlinkClick>
              </a:rPr>
              <a:t>https://open-rift-pnnl.hub.arcgis.com/datasets/6ad56f6b56014fbfb0c492379bd78eeb/about</a:t>
            </a:r>
            <a:r>
              <a:rPr lang="en-US" sz="1200" i="1">
                <a:solidFill>
                  <a:srgbClr val="17365D"/>
                </a:solidFill>
                <a:latin typeface="+mj-lt"/>
              </a:rPr>
              <a:t>).</a:t>
            </a:r>
          </a:p>
        </p:txBody>
      </p:sp>
    </p:spTree>
    <p:extLst>
      <p:ext uri="{BB962C8B-B14F-4D97-AF65-F5344CB8AC3E}">
        <p14:creationId xmlns:p14="http://schemas.microsoft.com/office/powerpoint/2010/main" val="205714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8812-5274-36C8-C7B6-D7B2D21F66DD}"/>
            </a:ext>
          </a:extLst>
        </p:cNvPr>
        <p:cNvGrpSpPr/>
        <p:nvPr/>
      </p:nvGrpSpPr>
      <p:grpSpPr>
        <a:xfrm>
          <a:off x="0" y="0"/>
          <a:ext cx="0" cy="0"/>
          <a:chOff x="0" y="0"/>
          <a:chExt cx="0" cy="0"/>
        </a:xfrm>
      </p:grpSpPr>
      <p:pic>
        <p:nvPicPr>
          <p:cNvPr id="25" name="Picture 24" descr="A map of the state of florida&#10;&#10;Description automatically generated">
            <a:extLst>
              <a:ext uri="{FF2B5EF4-FFF2-40B4-BE49-F238E27FC236}">
                <a16:creationId xmlns:a16="http://schemas.microsoft.com/office/drawing/2014/main" id="{909DD351-4460-D5A5-C34B-A7C84F02D7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484" y="1032719"/>
            <a:ext cx="3893000" cy="3008227"/>
          </a:xfrm>
          <a:prstGeom prst="rect">
            <a:avLst/>
          </a:prstGeom>
        </p:spPr>
      </p:pic>
      <p:pic>
        <p:nvPicPr>
          <p:cNvPr id="17" name="Picture 16" descr="A map of the state of florida&#10;&#10;Description automatically generated">
            <a:extLst>
              <a:ext uri="{FF2B5EF4-FFF2-40B4-BE49-F238E27FC236}">
                <a16:creationId xmlns:a16="http://schemas.microsoft.com/office/drawing/2014/main" id="{3865CB59-F045-A001-872B-B22F067357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26248" y="1040342"/>
            <a:ext cx="3873268" cy="2992980"/>
          </a:xfrm>
          <a:prstGeom prst="rect">
            <a:avLst/>
          </a:prstGeom>
        </p:spPr>
      </p:pic>
      <p:pic>
        <p:nvPicPr>
          <p:cNvPr id="21" name="Picture 20" descr="A map of the state of florida&#10;&#10;Description automatically generated">
            <a:extLst>
              <a:ext uri="{FF2B5EF4-FFF2-40B4-BE49-F238E27FC236}">
                <a16:creationId xmlns:a16="http://schemas.microsoft.com/office/drawing/2014/main" id="{3773CFEE-BCF1-4479-CAB0-6E568A95CF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9368" y="1040343"/>
            <a:ext cx="3873267" cy="2992979"/>
          </a:xfrm>
          <a:prstGeom prst="rect">
            <a:avLst/>
          </a:prstGeom>
        </p:spPr>
      </p:pic>
      <p:sp>
        <p:nvSpPr>
          <p:cNvPr id="6" name="TextBox 5">
            <a:extLst>
              <a:ext uri="{FF2B5EF4-FFF2-40B4-BE49-F238E27FC236}">
                <a16:creationId xmlns:a16="http://schemas.microsoft.com/office/drawing/2014/main" id="{F450F74E-1F89-920B-27D7-AF0D6617F327}"/>
              </a:ext>
            </a:extLst>
          </p:cNvPr>
          <p:cNvSpPr txBox="1"/>
          <p:nvPr/>
        </p:nvSpPr>
        <p:spPr>
          <a:xfrm>
            <a:off x="814533" y="691771"/>
            <a:ext cx="2095445" cy="369332"/>
          </a:xfrm>
          <a:prstGeom prst="rect">
            <a:avLst/>
          </a:prstGeom>
          <a:noFill/>
        </p:spPr>
        <p:txBody>
          <a:bodyPr wrap="none" rtlCol="0">
            <a:spAutoFit/>
          </a:bodyPr>
          <a:lstStyle/>
          <a:p>
            <a:pPr algn="ctr"/>
            <a:r>
              <a:rPr lang="en-US" sz="1800" b="1" dirty="0">
                <a:solidFill>
                  <a:srgbClr val="17365D"/>
                </a:solidFill>
                <a:latin typeface="+mj-lt"/>
              </a:rPr>
              <a:t>Hurricane Debby</a:t>
            </a:r>
          </a:p>
        </p:txBody>
      </p:sp>
      <p:sp>
        <p:nvSpPr>
          <p:cNvPr id="9" name="TextBox 8">
            <a:extLst>
              <a:ext uri="{FF2B5EF4-FFF2-40B4-BE49-F238E27FC236}">
                <a16:creationId xmlns:a16="http://schemas.microsoft.com/office/drawing/2014/main" id="{78553E55-2041-0DE3-7118-0071E2EFC157}"/>
              </a:ext>
            </a:extLst>
          </p:cNvPr>
          <p:cNvSpPr txBox="1"/>
          <p:nvPr/>
        </p:nvSpPr>
        <p:spPr>
          <a:xfrm>
            <a:off x="5076684" y="691771"/>
            <a:ext cx="2146742" cy="369332"/>
          </a:xfrm>
          <a:prstGeom prst="rect">
            <a:avLst/>
          </a:prstGeom>
          <a:noFill/>
        </p:spPr>
        <p:txBody>
          <a:bodyPr wrap="none" rtlCol="0">
            <a:spAutoFit/>
          </a:bodyPr>
          <a:lstStyle/>
          <a:p>
            <a:pPr algn="ctr"/>
            <a:r>
              <a:rPr lang="en-US" sz="1800" b="1">
                <a:solidFill>
                  <a:srgbClr val="17365D"/>
                </a:solidFill>
                <a:latin typeface="+mj-lt"/>
              </a:rPr>
              <a:t>Hurricane Helene</a:t>
            </a:r>
          </a:p>
        </p:txBody>
      </p:sp>
      <p:sp>
        <p:nvSpPr>
          <p:cNvPr id="10" name="TextBox 9">
            <a:extLst>
              <a:ext uri="{FF2B5EF4-FFF2-40B4-BE49-F238E27FC236}">
                <a16:creationId xmlns:a16="http://schemas.microsoft.com/office/drawing/2014/main" id="{163C08B8-06F5-95B4-EB68-E099494801EA}"/>
              </a:ext>
            </a:extLst>
          </p:cNvPr>
          <p:cNvSpPr txBox="1"/>
          <p:nvPr/>
        </p:nvSpPr>
        <p:spPr>
          <a:xfrm>
            <a:off x="8980484" y="691771"/>
            <a:ext cx="2069797" cy="369332"/>
          </a:xfrm>
          <a:prstGeom prst="rect">
            <a:avLst/>
          </a:prstGeom>
          <a:noFill/>
        </p:spPr>
        <p:txBody>
          <a:bodyPr wrap="none" rtlCol="0">
            <a:spAutoFit/>
          </a:bodyPr>
          <a:lstStyle/>
          <a:p>
            <a:pPr algn="ctr"/>
            <a:r>
              <a:rPr lang="en-US" sz="1800" b="1" dirty="0">
                <a:solidFill>
                  <a:srgbClr val="17365D"/>
                </a:solidFill>
                <a:latin typeface="+mj-lt"/>
              </a:rPr>
              <a:t>Hurricane Milton</a:t>
            </a:r>
          </a:p>
        </p:txBody>
      </p:sp>
      <p:sp>
        <p:nvSpPr>
          <p:cNvPr id="16" name="Title 1">
            <a:extLst>
              <a:ext uri="{FF2B5EF4-FFF2-40B4-BE49-F238E27FC236}">
                <a16:creationId xmlns:a16="http://schemas.microsoft.com/office/drawing/2014/main" id="{0D26A304-C26A-33D3-D200-01DAB89D3D47}"/>
              </a:ext>
            </a:extLst>
          </p:cNvPr>
          <p:cNvSpPr>
            <a:spLocks noGrp="1"/>
          </p:cNvSpPr>
          <p:nvPr>
            <p:ph type="title"/>
          </p:nvPr>
        </p:nvSpPr>
        <p:spPr>
          <a:xfrm>
            <a:off x="609600" y="-110281"/>
            <a:ext cx="10972800" cy="1143000"/>
          </a:xfrm>
        </p:spPr>
        <p:txBody>
          <a:bodyPr>
            <a:normAutofit/>
          </a:bodyPr>
          <a:lstStyle/>
          <a:p>
            <a:r>
              <a:rPr lang="en-US" sz="3600" b="1"/>
              <a:t>Florida Agricultural Lands Impacted in 2024</a:t>
            </a:r>
          </a:p>
        </p:txBody>
      </p:sp>
      <p:sp>
        <p:nvSpPr>
          <p:cNvPr id="3" name="TextBox 2">
            <a:extLst>
              <a:ext uri="{FF2B5EF4-FFF2-40B4-BE49-F238E27FC236}">
                <a16:creationId xmlns:a16="http://schemas.microsoft.com/office/drawing/2014/main" id="{CEA5AB41-4E17-5067-57EF-0A09C287B376}"/>
              </a:ext>
            </a:extLst>
          </p:cNvPr>
          <p:cNvSpPr txBox="1"/>
          <p:nvPr/>
        </p:nvSpPr>
        <p:spPr>
          <a:xfrm>
            <a:off x="8144577" y="4081926"/>
            <a:ext cx="3989047" cy="646331"/>
          </a:xfrm>
          <a:prstGeom prst="rect">
            <a:avLst/>
          </a:prstGeom>
          <a:noFill/>
        </p:spPr>
        <p:txBody>
          <a:bodyPr wrap="square" rtlCol="0">
            <a:spAutoFit/>
          </a:bodyPr>
          <a:lstStyle/>
          <a:p>
            <a:pPr algn="l"/>
            <a:r>
              <a:rPr lang="en-US" sz="1200" b="1">
                <a:solidFill>
                  <a:srgbClr val="17365D"/>
                </a:solidFill>
                <a:latin typeface="+mj-lt"/>
              </a:rPr>
              <a:t>Figure 4. </a:t>
            </a:r>
            <a:r>
              <a:rPr lang="en-US" sz="1200" i="1">
                <a:solidFill>
                  <a:srgbClr val="17365D"/>
                </a:solidFill>
                <a:latin typeface="+mj-lt"/>
              </a:rPr>
              <a:t>Hurricane Composite Intensity Index (HCII) level for agricultural lands impacted by Hurricane Milton in Florida.</a:t>
            </a:r>
          </a:p>
        </p:txBody>
      </p:sp>
      <p:sp>
        <p:nvSpPr>
          <p:cNvPr id="8" name="TextBox 7">
            <a:extLst>
              <a:ext uri="{FF2B5EF4-FFF2-40B4-BE49-F238E27FC236}">
                <a16:creationId xmlns:a16="http://schemas.microsoft.com/office/drawing/2014/main" id="{723D6BA5-A91D-0665-3BED-22E19A2F051E}"/>
              </a:ext>
            </a:extLst>
          </p:cNvPr>
          <p:cNvSpPr txBox="1"/>
          <p:nvPr/>
        </p:nvSpPr>
        <p:spPr>
          <a:xfrm>
            <a:off x="3707234" y="1806950"/>
            <a:ext cx="1261342" cy="369332"/>
          </a:xfrm>
          <a:prstGeom prst="rect">
            <a:avLst/>
          </a:prstGeom>
          <a:solidFill>
            <a:schemeClr val="bg1"/>
          </a:solidFill>
          <a:ln w="19050">
            <a:solidFill>
              <a:schemeClr val="tx2">
                <a:lumMod val="75000"/>
              </a:schemeClr>
            </a:solidFill>
          </a:ln>
        </p:spPr>
        <p:txBody>
          <a:bodyPr wrap="square" rtlCol="0">
            <a:spAutoFit/>
          </a:bodyPr>
          <a:lstStyle/>
          <a:p>
            <a:pPr algn="ctr"/>
            <a:r>
              <a:rPr lang="en-US" sz="1800" b="1">
                <a:solidFill>
                  <a:schemeClr val="accent6">
                    <a:lumMod val="75000"/>
                  </a:schemeClr>
                </a:solidFill>
              </a:rPr>
              <a:t>~7 weeks</a:t>
            </a:r>
          </a:p>
        </p:txBody>
      </p:sp>
      <p:sp>
        <p:nvSpPr>
          <p:cNvPr id="12" name="TextBox 11">
            <a:extLst>
              <a:ext uri="{FF2B5EF4-FFF2-40B4-BE49-F238E27FC236}">
                <a16:creationId xmlns:a16="http://schemas.microsoft.com/office/drawing/2014/main" id="{B51678A7-F116-6221-8625-3DFD1367630C}"/>
              </a:ext>
            </a:extLst>
          </p:cNvPr>
          <p:cNvSpPr txBox="1"/>
          <p:nvPr/>
        </p:nvSpPr>
        <p:spPr>
          <a:xfrm>
            <a:off x="7223426" y="1811448"/>
            <a:ext cx="1261342" cy="369332"/>
          </a:xfrm>
          <a:prstGeom prst="rect">
            <a:avLst/>
          </a:prstGeom>
          <a:solidFill>
            <a:schemeClr val="bg1"/>
          </a:solidFill>
          <a:ln w="19050">
            <a:solidFill>
              <a:schemeClr val="tx2">
                <a:lumMod val="75000"/>
              </a:schemeClr>
            </a:solidFill>
          </a:ln>
        </p:spPr>
        <p:txBody>
          <a:bodyPr wrap="square" rtlCol="0">
            <a:spAutoFit/>
          </a:bodyPr>
          <a:lstStyle/>
          <a:p>
            <a:pPr algn="ctr"/>
            <a:r>
              <a:rPr lang="en-US" sz="1800" b="1">
                <a:solidFill>
                  <a:schemeClr val="accent6">
                    <a:lumMod val="75000"/>
                  </a:schemeClr>
                </a:solidFill>
              </a:rPr>
              <a:t>~2 weeks</a:t>
            </a:r>
          </a:p>
        </p:txBody>
      </p:sp>
      <p:sp>
        <p:nvSpPr>
          <p:cNvPr id="14" name="TextBox 13">
            <a:extLst>
              <a:ext uri="{FF2B5EF4-FFF2-40B4-BE49-F238E27FC236}">
                <a16:creationId xmlns:a16="http://schemas.microsoft.com/office/drawing/2014/main" id="{D41F8B93-A21A-140B-D033-E5A1DCDB857C}"/>
              </a:ext>
            </a:extLst>
          </p:cNvPr>
          <p:cNvSpPr txBox="1"/>
          <p:nvPr/>
        </p:nvSpPr>
        <p:spPr>
          <a:xfrm>
            <a:off x="4144131" y="4161222"/>
            <a:ext cx="3936770" cy="646331"/>
          </a:xfrm>
          <a:prstGeom prst="rect">
            <a:avLst/>
          </a:prstGeom>
          <a:noFill/>
        </p:spPr>
        <p:txBody>
          <a:bodyPr wrap="square" rtlCol="0">
            <a:spAutoFit/>
          </a:bodyPr>
          <a:lstStyle/>
          <a:p>
            <a:pPr algn="l"/>
            <a:r>
              <a:rPr lang="en-US" sz="1200" b="1">
                <a:solidFill>
                  <a:srgbClr val="17365D"/>
                </a:solidFill>
                <a:latin typeface="+mj-lt"/>
              </a:rPr>
              <a:t>Figure 4. </a:t>
            </a:r>
            <a:r>
              <a:rPr lang="en-US" sz="1200" i="1">
                <a:solidFill>
                  <a:srgbClr val="17365D"/>
                </a:solidFill>
                <a:latin typeface="+mj-lt"/>
              </a:rPr>
              <a:t>Hurricane Composite Intensity Index (HCII) level for agricultural lands impacted by Hurricane Helene in Florida.</a:t>
            </a:r>
          </a:p>
        </p:txBody>
      </p:sp>
      <p:sp>
        <p:nvSpPr>
          <p:cNvPr id="15" name="TextBox 14">
            <a:extLst>
              <a:ext uri="{FF2B5EF4-FFF2-40B4-BE49-F238E27FC236}">
                <a16:creationId xmlns:a16="http://schemas.microsoft.com/office/drawing/2014/main" id="{F9AFE63B-9FD4-9C3C-33F0-76BEEF4E8763}"/>
              </a:ext>
            </a:extLst>
          </p:cNvPr>
          <p:cNvSpPr txBox="1"/>
          <p:nvPr/>
        </p:nvSpPr>
        <p:spPr>
          <a:xfrm>
            <a:off x="173360" y="4159076"/>
            <a:ext cx="4052644" cy="738664"/>
          </a:xfrm>
          <a:prstGeom prst="rect">
            <a:avLst/>
          </a:prstGeom>
          <a:noFill/>
        </p:spPr>
        <p:txBody>
          <a:bodyPr wrap="square" rtlCol="0">
            <a:spAutoFit/>
          </a:bodyPr>
          <a:lstStyle/>
          <a:p>
            <a:pPr algn="l"/>
            <a:r>
              <a:rPr lang="en-US" sz="1200" b="1">
                <a:solidFill>
                  <a:srgbClr val="17365D"/>
                </a:solidFill>
                <a:latin typeface="+mj-lt"/>
              </a:rPr>
              <a:t>Figure 4. </a:t>
            </a:r>
            <a:r>
              <a:rPr lang="en-US" sz="1200" i="1">
                <a:solidFill>
                  <a:srgbClr val="17365D"/>
                </a:solidFill>
                <a:latin typeface="+mj-lt"/>
              </a:rPr>
              <a:t>Hurricane Composite Intensity Index (HCII) level for agricultural lands impacted by Hurricane Debby in Florida.</a:t>
            </a:r>
          </a:p>
          <a:p>
            <a:pPr algn="l"/>
            <a:endParaRPr lang="en-US" sz="600" i="1">
              <a:solidFill>
                <a:srgbClr val="17365D"/>
              </a:solidFill>
              <a:latin typeface="+mj-lt"/>
            </a:endParaRPr>
          </a:p>
        </p:txBody>
      </p:sp>
      <p:sp>
        <p:nvSpPr>
          <p:cNvPr id="19" name="TextBox 18">
            <a:extLst>
              <a:ext uri="{FF2B5EF4-FFF2-40B4-BE49-F238E27FC236}">
                <a16:creationId xmlns:a16="http://schemas.microsoft.com/office/drawing/2014/main" id="{89AA3D3E-30A5-1734-232E-D6D79FFFF3E0}"/>
              </a:ext>
            </a:extLst>
          </p:cNvPr>
          <p:cNvSpPr txBox="1"/>
          <p:nvPr/>
        </p:nvSpPr>
        <p:spPr>
          <a:xfrm>
            <a:off x="173360" y="6279918"/>
            <a:ext cx="10122107" cy="415498"/>
          </a:xfrm>
          <a:prstGeom prst="rect">
            <a:avLst/>
          </a:prstGeom>
          <a:noFill/>
        </p:spPr>
        <p:txBody>
          <a:bodyPr wrap="square">
            <a:spAutoFit/>
          </a:bodyPr>
          <a:lstStyle/>
          <a:p>
            <a:pPr algn="l"/>
            <a:r>
              <a:rPr lang="en-US" sz="1050" b="1" i="1">
                <a:latin typeface="+mj-lt"/>
              </a:rPr>
              <a:t>Source: </a:t>
            </a:r>
            <a:r>
              <a:rPr lang="en-US" sz="1050" i="1">
                <a:latin typeface="+mj-lt"/>
              </a:rPr>
              <a:t>The agricultural lands geospatial data are from the Florida Statewide Agricultural Irrigation Demand (FSAID) Agricultural Lands Geodatabase (ALG) developed by the Florida Department of Agriculture and Consumer Services (FDACS) (</a:t>
            </a:r>
            <a:r>
              <a:rPr lang="en-US" sz="1050">
                <a:solidFill>
                  <a:srgbClr val="00468C"/>
                </a:solidFill>
                <a:latin typeface="+mj-lt"/>
                <a:hlinkClick r:id="rId6"/>
              </a:rPr>
              <a:t>https://www.fdacs.gov/Agriculture-Industry/Water/Agricultural-Water-Supply-Planning</a:t>
            </a:r>
            <a:r>
              <a:rPr lang="en-US" sz="1050" i="1">
                <a:latin typeface="+mj-lt"/>
              </a:rPr>
              <a:t>).</a:t>
            </a:r>
            <a:endParaRPr lang="en-US" sz="1050">
              <a:latin typeface="+mj-lt"/>
            </a:endParaRPr>
          </a:p>
        </p:txBody>
      </p:sp>
      <p:sp>
        <p:nvSpPr>
          <p:cNvPr id="20" name="TextBox 19">
            <a:extLst>
              <a:ext uri="{FF2B5EF4-FFF2-40B4-BE49-F238E27FC236}">
                <a16:creationId xmlns:a16="http://schemas.microsoft.com/office/drawing/2014/main" id="{29423BF2-10D4-FC7D-71EA-23EC0276A9C9}"/>
              </a:ext>
            </a:extLst>
          </p:cNvPr>
          <p:cNvSpPr txBox="1"/>
          <p:nvPr/>
        </p:nvSpPr>
        <p:spPr>
          <a:xfrm>
            <a:off x="7978459" y="4756202"/>
            <a:ext cx="3989046" cy="1492716"/>
          </a:xfrm>
          <a:prstGeom prst="rect">
            <a:avLst/>
          </a:prstGeom>
          <a:noFill/>
        </p:spPr>
        <p:txBody>
          <a:bodyPr wrap="square" rtlCol="0">
            <a:spAutoFit/>
          </a:bodyPr>
          <a:lstStyle/>
          <a:p>
            <a:pPr marL="117475" indent="-117475">
              <a:buFont typeface="Arial" panose="020B0604020202020204" pitchFamily="34" charset="0"/>
              <a:buChar char="•"/>
            </a:pPr>
            <a:r>
              <a:rPr lang="en-US" sz="1300" b="1">
                <a:solidFill>
                  <a:srgbClr val="17365D"/>
                </a:solidFill>
                <a:latin typeface="+mj-lt"/>
              </a:rPr>
              <a:t>Over 5.7 million acres of agricultural lands that annually produce $8.66 billion in agricultural products affected</a:t>
            </a:r>
          </a:p>
          <a:p>
            <a:endParaRPr lang="en-US" sz="1300" b="1">
              <a:solidFill>
                <a:srgbClr val="17365D"/>
              </a:solidFill>
              <a:latin typeface="+mj-lt"/>
            </a:endParaRPr>
          </a:p>
          <a:p>
            <a:pPr marL="117475" indent="-117475">
              <a:buFont typeface="Arial" panose="020B0604020202020204" pitchFamily="34" charset="0"/>
              <a:buChar char="•"/>
            </a:pPr>
            <a:r>
              <a:rPr lang="en-US" sz="1300" b="1">
                <a:solidFill>
                  <a:srgbClr val="17365D"/>
                </a:solidFill>
                <a:latin typeface="+mj-lt"/>
              </a:rPr>
              <a:t>Around 38,000 acres ($44.24 million in annual production) experienced high-intensity weather conditions (HCII 10 – 15)</a:t>
            </a:r>
          </a:p>
        </p:txBody>
      </p:sp>
      <p:sp>
        <p:nvSpPr>
          <p:cNvPr id="23" name="TextBox 22">
            <a:extLst>
              <a:ext uri="{FF2B5EF4-FFF2-40B4-BE49-F238E27FC236}">
                <a16:creationId xmlns:a16="http://schemas.microsoft.com/office/drawing/2014/main" id="{1767484C-06D9-78F2-9842-9CCB79F8F4B3}"/>
              </a:ext>
            </a:extLst>
          </p:cNvPr>
          <p:cNvSpPr txBox="1"/>
          <p:nvPr/>
        </p:nvSpPr>
        <p:spPr>
          <a:xfrm>
            <a:off x="4381084" y="4802745"/>
            <a:ext cx="3763493" cy="1492716"/>
          </a:xfrm>
          <a:prstGeom prst="rect">
            <a:avLst/>
          </a:prstGeom>
          <a:noFill/>
        </p:spPr>
        <p:txBody>
          <a:bodyPr wrap="square" rtlCol="0">
            <a:spAutoFit/>
          </a:bodyPr>
          <a:lstStyle/>
          <a:p>
            <a:pPr marL="117475" indent="-117475">
              <a:buFont typeface="Arial" panose="020B0604020202020204" pitchFamily="34" charset="0"/>
              <a:buChar char="•"/>
            </a:pPr>
            <a:r>
              <a:rPr lang="en-US" sz="1300" b="1">
                <a:solidFill>
                  <a:srgbClr val="17365D"/>
                </a:solidFill>
                <a:latin typeface="+mj-lt"/>
              </a:rPr>
              <a:t>Over 6.1 million acres of agricultural lands that annually produce $8.74 billion in agricultural products affected</a:t>
            </a:r>
          </a:p>
          <a:p>
            <a:endParaRPr lang="en-US" sz="1300" b="1">
              <a:solidFill>
                <a:srgbClr val="17365D"/>
              </a:solidFill>
              <a:latin typeface="+mj-lt"/>
            </a:endParaRPr>
          </a:p>
          <a:p>
            <a:pPr marL="117475" indent="-117475">
              <a:buFont typeface="Arial" panose="020B0604020202020204" pitchFamily="34" charset="0"/>
              <a:buChar char="•"/>
            </a:pPr>
            <a:r>
              <a:rPr lang="en-US" sz="1300" b="1">
                <a:solidFill>
                  <a:srgbClr val="17365D"/>
                </a:solidFill>
                <a:latin typeface="+mj-lt"/>
              </a:rPr>
              <a:t>Around 18,000 acres ($33.24 million in annual production) experienced high-intensity weather conditions (HCII 10 – 15)</a:t>
            </a:r>
          </a:p>
        </p:txBody>
      </p:sp>
      <p:sp>
        <p:nvSpPr>
          <p:cNvPr id="24" name="TextBox 23">
            <a:extLst>
              <a:ext uri="{FF2B5EF4-FFF2-40B4-BE49-F238E27FC236}">
                <a16:creationId xmlns:a16="http://schemas.microsoft.com/office/drawing/2014/main" id="{939460F2-679B-D9D6-2265-901FEA370BDF}"/>
              </a:ext>
            </a:extLst>
          </p:cNvPr>
          <p:cNvSpPr txBox="1"/>
          <p:nvPr/>
        </p:nvSpPr>
        <p:spPr>
          <a:xfrm>
            <a:off x="173282" y="4802745"/>
            <a:ext cx="3989046" cy="1492716"/>
          </a:xfrm>
          <a:prstGeom prst="rect">
            <a:avLst/>
          </a:prstGeom>
          <a:noFill/>
        </p:spPr>
        <p:txBody>
          <a:bodyPr wrap="square" rtlCol="0">
            <a:spAutoFit/>
          </a:bodyPr>
          <a:lstStyle/>
          <a:p>
            <a:pPr marL="117475" indent="-117475">
              <a:buFont typeface="Arial" panose="020B0604020202020204" pitchFamily="34" charset="0"/>
              <a:buChar char="•"/>
            </a:pPr>
            <a:r>
              <a:rPr lang="en-US" sz="1300" b="1">
                <a:solidFill>
                  <a:srgbClr val="17365D"/>
                </a:solidFill>
                <a:latin typeface="+mj-lt"/>
              </a:rPr>
              <a:t>Over 2.2 million acres of agricultural lands that annually produce $3.17 billion in agricultural products affected</a:t>
            </a:r>
          </a:p>
          <a:p>
            <a:endParaRPr lang="en-US" sz="1300" b="1">
              <a:solidFill>
                <a:srgbClr val="17365D"/>
              </a:solidFill>
              <a:latin typeface="+mj-lt"/>
            </a:endParaRPr>
          </a:p>
          <a:p>
            <a:pPr marL="117475" indent="-117475">
              <a:buFont typeface="Arial" panose="020B0604020202020204" pitchFamily="34" charset="0"/>
              <a:buChar char="•"/>
            </a:pPr>
            <a:r>
              <a:rPr lang="en-US" sz="1300" b="1">
                <a:solidFill>
                  <a:srgbClr val="17365D"/>
                </a:solidFill>
                <a:latin typeface="+mj-lt"/>
              </a:rPr>
              <a:t>Around 48,000 acres ($83.30 million in annual production) experienced high-intensity weather conditions (HCII 10 – 15)</a:t>
            </a:r>
          </a:p>
        </p:txBody>
      </p:sp>
    </p:spTree>
    <p:extLst>
      <p:ext uri="{BB962C8B-B14F-4D97-AF65-F5344CB8AC3E}">
        <p14:creationId xmlns:p14="http://schemas.microsoft.com/office/powerpoint/2010/main" val="5924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3" grpId="0"/>
      <p:bldP spid="8" grpId="0" animBg="1"/>
      <p:bldP spid="12" grpId="0" animBg="1"/>
      <p:bldP spid="14" grpId="0"/>
      <p:bldP spid="15" grpId="0"/>
      <p:bldP spid="19" grpId="0"/>
      <p:bldP spid="20"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77FEA-D0FA-84EF-76BC-A91AC47CA336}"/>
              </a:ext>
            </a:extLst>
          </p:cNvPr>
          <p:cNvSpPr txBox="1"/>
          <p:nvPr/>
        </p:nvSpPr>
        <p:spPr>
          <a:xfrm>
            <a:off x="348905" y="818029"/>
            <a:ext cx="11492088" cy="5221942"/>
          </a:xfrm>
          <a:prstGeom prst="rect">
            <a:avLst/>
          </a:prstGeom>
          <a:noFill/>
        </p:spPr>
        <p:txBody>
          <a:bodyPr wrap="square" rtlCol="0">
            <a:spAutoFit/>
          </a:bodyPr>
          <a:lstStyle/>
          <a:p>
            <a:pPr marL="342900" indent="-342900">
              <a:spcAft>
                <a:spcPts val="800"/>
              </a:spcAft>
              <a:buFont typeface="Symbol" panose="05050102010706020507" pitchFamily="18" charset="2"/>
              <a:buChar char=""/>
            </a:pPr>
            <a:r>
              <a:rPr lang="en-US" b="1" dirty="0">
                <a:solidFill>
                  <a:srgbClr val="17365D"/>
                </a:solidFill>
                <a:latin typeface="+mj-lt"/>
                <a:ea typeface="Times New Roman" panose="02020603050405020304" pitchFamily="18" charset="0"/>
              </a:rPr>
              <a:t>These production loss estimates are preliminary and might change as additional information specific to Hurricanes Debby, Helene, and Milton is collected. </a:t>
            </a:r>
            <a:endParaRPr lang="en-US" b="1" dirty="0">
              <a:solidFill>
                <a:srgbClr val="17365D"/>
              </a:solidFill>
              <a:latin typeface="+mj-lt"/>
              <a:ea typeface="Calibri" panose="020F0502020204030204" pitchFamily="34" charset="0"/>
            </a:endParaRPr>
          </a:p>
          <a:p>
            <a:pPr marL="342900" indent="-342900">
              <a:spcAft>
                <a:spcPts val="800"/>
              </a:spcAft>
              <a:buFont typeface="Symbol" panose="05050102010706020507" pitchFamily="18" charset="2"/>
              <a:buChar char=""/>
            </a:pPr>
            <a:r>
              <a:rPr lang="en-US" b="1" dirty="0">
                <a:solidFill>
                  <a:srgbClr val="17365D"/>
                </a:solidFill>
                <a:latin typeface="+mj-lt"/>
                <a:ea typeface="Times New Roman" panose="02020603050405020304" pitchFamily="18" charset="0"/>
              </a:rPr>
              <a:t>Production loss estimates convey the percentage/value of annual production (for calendar year 2024 or, in the case of some crops, marketing year 2024-25) that has been lost due to Hurricanes Debby, Helene, and Milton. </a:t>
            </a:r>
            <a:endParaRPr lang="en-US" b="1" dirty="0">
              <a:solidFill>
                <a:srgbClr val="17365D"/>
              </a:solidFill>
              <a:latin typeface="+mj-lt"/>
              <a:ea typeface="Calibri" panose="020F0502020204030204" pitchFamily="34" charset="0"/>
            </a:endParaRPr>
          </a:p>
          <a:p>
            <a:pPr marL="742950" lvl="1" indent="-285750">
              <a:spcAft>
                <a:spcPts val="800"/>
              </a:spcAft>
              <a:buFont typeface="Courier New" panose="02070309020205020404" pitchFamily="49" charset="0"/>
              <a:buChar char="o"/>
            </a:pPr>
            <a:r>
              <a:rPr lang="en-US" dirty="0">
                <a:solidFill>
                  <a:srgbClr val="17365D"/>
                </a:solidFill>
                <a:latin typeface="+mj-lt"/>
                <a:ea typeface="Times New Roman" panose="02020603050405020304" pitchFamily="18" charset="0"/>
              </a:rPr>
              <a:t>Some crops have multiple growing seasons in Florida and others sell product year-round, which has been roughly accounted for in estimated loss percentage values.</a:t>
            </a:r>
          </a:p>
          <a:p>
            <a:pPr marL="742950" lvl="1" indent="-285750">
              <a:spcAft>
                <a:spcPts val="800"/>
              </a:spcAft>
              <a:buFont typeface="Courier New" panose="02070309020205020404" pitchFamily="49" charset="0"/>
              <a:buChar char="o"/>
            </a:pPr>
            <a:r>
              <a:rPr lang="en-US" dirty="0">
                <a:solidFill>
                  <a:srgbClr val="17365D"/>
                </a:solidFill>
                <a:latin typeface="+mj-lt"/>
              </a:rPr>
              <a:t>Adjustments have been made to estimated loss percentage values to account for planting and harvesting progress for some commodity groups, but further adjustments might be made as information on early harvesting prior to the event, delayed planting, or the potential for growers to replant damaged or destroyed acreage is shared. </a:t>
            </a:r>
          </a:p>
          <a:p>
            <a:pPr marL="742950" lvl="1" indent="-285750">
              <a:spcAft>
                <a:spcPts val="800"/>
              </a:spcAft>
              <a:buFont typeface="Courier New" panose="02070309020205020404" pitchFamily="49" charset="0"/>
              <a:buChar char="o"/>
            </a:pPr>
            <a:r>
              <a:rPr lang="en-US" dirty="0">
                <a:solidFill>
                  <a:srgbClr val="17365D"/>
                </a:solidFill>
                <a:latin typeface="+mj-lt"/>
              </a:rPr>
              <a:t>Losses that might occur in calendar year 2025, marketing year 2025-2026</a:t>
            </a:r>
            <a:r>
              <a:rPr lang="en-US" dirty="0">
                <a:solidFill>
                  <a:srgbClr val="17365D"/>
                </a:solidFill>
                <a:latin typeface="+mj-lt"/>
                <a:ea typeface="Times New Roman" panose="02020603050405020304" pitchFamily="18" charset="0"/>
              </a:rPr>
              <a:t>, or beyond are not assessed and would be “in addition to” these estimates.</a:t>
            </a:r>
            <a:endParaRPr lang="en-US" dirty="0">
              <a:solidFill>
                <a:srgbClr val="17365D"/>
              </a:solidFill>
              <a:latin typeface="+mj-lt"/>
              <a:ea typeface="Calibri" panose="020F0502020204030204" pitchFamily="34" charset="0"/>
            </a:endParaRPr>
          </a:p>
          <a:p>
            <a:pPr marL="742950" lvl="1" indent="-285750">
              <a:spcAft>
                <a:spcPts val="800"/>
              </a:spcAft>
              <a:buFont typeface="Courier New" panose="02070309020205020404" pitchFamily="49" charset="0"/>
              <a:buChar char="o"/>
            </a:pPr>
            <a:r>
              <a:rPr lang="en-US" dirty="0">
                <a:solidFill>
                  <a:srgbClr val="17365D"/>
                </a:solidFill>
                <a:latin typeface="+mj-lt"/>
                <a:ea typeface="Times New Roman" panose="02020603050405020304" pitchFamily="18" charset="0"/>
              </a:rPr>
              <a:t>The Low and High scenarios should be interpreted as low and high estimates on averages for the relevant commodity group and HCII zone and should not be interpreted as minimum and maximum values for individual producers or for commodity groups. </a:t>
            </a:r>
            <a:endParaRPr lang="en-US" dirty="0">
              <a:solidFill>
                <a:srgbClr val="17365D"/>
              </a:solidFill>
              <a:latin typeface="+mj-lt"/>
              <a:ea typeface="Calibri" panose="020F0502020204030204" pitchFamily="34" charset="0"/>
            </a:endParaRPr>
          </a:p>
          <a:p>
            <a:pPr marL="742950" lvl="1" indent="-285750">
              <a:spcAft>
                <a:spcPts val="800"/>
              </a:spcAft>
              <a:buFont typeface="Courier New" panose="02070309020205020404" pitchFamily="49" charset="0"/>
              <a:buChar char="o"/>
            </a:pPr>
            <a:r>
              <a:rPr lang="en-US" dirty="0">
                <a:solidFill>
                  <a:srgbClr val="17365D"/>
                </a:solidFill>
                <a:latin typeface="+mj-lt"/>
                <a:ea typeface="Times New Roman" panose="02020603050405020304" pitchFamily="18" charset="0"/>
              </a:rPr>
              <a:t>Production loss estimates do not include the value of stored inputs or stored harvested products that were damaged or destroyed nor does it include the value of damages to infrastructure (including perennial plantings and lost/deceased animals) that will require repair or replacement. </a:t>
            </a:r>
            <a:endParaRPr lang="en-US" dirty="0">
              <a:solidFill>
                <a:srgbClr val="17365D"/>
              </a:solidFill>
              <a:latin typeface="+mj-lt"/>
              <a:ea typeface="Calibri" panose="020F0502020204030204" pitchFamily="34" charset="0"/>
            </a:endParaRPr>
          </a:p>
          <a:p>
            <a:pPr marL="742950" lvl="1" indent="-285750">
              <a:spcAft>
                <a:spcPts val="800"/>
              </a:spcAft>
              <a:buFont typeface="Courier New" panose="02070309020205020404" pitchFamily="49" charset="0"/>
              <a:buChar char="o"/>
            </a:pPr>
            <a:r>
              <a:rPr lang="en-US" dirty="0">
                <a:solidFill>
                  <a:srgbClr val="17365D"/>
                </a:solidFill>
                <a:latin typeface="+mj-lt"/>
                <a:ea typeface="Times New Roman" panose="02020603050405020304" pitchFamily="18" charset="0"/>
              </a:rPr>
              <a:t>These estimates do not account for the fact that some crop losses might be eligible for or covered by crop insurance or other risk management tools available to producers.</a:t>
            </a:r>
            <a:endParaRPr lang="en-US" dirty="0">
              <a:solidFill>
                <a:srgbClr val="17365D"/>
              </a:solidFill>
              <a:latin typeface="+mj-lt"/>
              <a:ea typeface="Calibri" panose="020F0502020204030204" pitchFamily="34" charset="0"/>
            </a:endParaRPr>
          </a:p>
          <a:p>
            <a:pPr marL="342900" indent="-342900">
              <a:spcAft>
                <a:spcPts val="800"/>
              </a:spcAft>
              <a:buFont typeface="Arial" panose="020B0604020202020204" pitchFamily="34" charset="0"/>
              <a:buChar char="•"/>
            </a:pPr>
            <a:r>
              <a:rPr lang="en-US" b="1" dirty="0">
                <a:solidFill>
                  <a:srgbClr val="17365D"/>
                </a:solidFill>
                <a:latin typeface="+mj-lt"/>
              </a:rPr>
              <a:t>A range of potential production losses is provided as opposed to point values to reflect the uncertainty that remains surrounding percentage production losses (for reasons provided above and others). </a:t>
            </a:r>
          </a:p>
        </p:txBody>
      </p:sp>
      <p:sp>
        <p:nvSpPr>
          <p:cNvPr id="10" name="Google Shape;143;p29">
            <a:extLst>
              <a:ext uri="{FF2B5EF4-FFF2-40B4-BE49-F238E27FC236}">
                <a16:creationId xmlns:a16="http://schemas.microsoft.com/office/drawing/2014/main" id="{6600F2FC-2295-2B7B-086F-E65CC30BD528}"/>
              </a:ext>
            </a:extLst>
          </p:cNvPr>
          <p:cNvSpPr txBox="1"/>
          <p:nvPr/>
        </p:nvSpPr>
        <p:spPr>
          <a:xfrm>
            <a:off x="144655" y="169313"/>
            <a:ext cx="11900589" cy="411162"/>
          </a:xfrm>
          <a:prstGeom prst="rect">
            <a:avLst/>
          </a:prstGeom>
          <a:noFill/>
          <a:ln>
            <a:noFill/>
          </a:ln>
        </p:spPr>
        <p:txBody>
          <a:bodyPr spcFirstLastPara="1" wrap="square" lIns="91425" tIns="45700" rIns="91425" bIns="45700" anchor="ctr" anchorCtr="0">
            <a:noAutofit/>
          </a:bodyPr>
          <a:lstStyle/>
          <a:p>
            <a:pPr algn="ctr">
              <a:buClr>
                <a:srgbClr val="17365D"/>
              </a:buClr>
              <a:buSzPts val="2400"/>
            </a:pPr>
            <a:r>
              <a:rPr lang="en-US" altLang="zh-CN" sz="3200" b="1">
                <a:solidFill>
                  <a:srgbClr val="17365D"/>
                </a:solidFill>
                <a:latin typeface="+mj-lt"/>
                <a:ea typeface="Calibri"/>
                <a:cs typeface="Calibri"/>
                <a:sym typeface="Calibri"/>
              </a:rPr>
              <a:t>Methodology for Estimating Agricultural Losses (</a:t>
            </a:r>
            <a:r>
              <a:rPr lang="en-US" altLang="zh-CN" sz="3200" b="1" err="1">
                <a:solidFill>
                  <a:srgbClr val="17365D"/>
                </a:solidFill>
                <a:latin typeface="+mj-lt"/>
                <a:ea typeface="Calibri"/>
                <a:cs typeface="Calibri"/>
                <a:sym typeface="Calibri"/>
              </a:rPr>
              <a:t>cntnd</a:t>
            </a:r>
            <a:r>
              <a:rPr lang="en-US" altLang="zh-CN" sz="3200" b="1">
                <a:solidFill>
                  <a:srgbClr val="17365D"/>
                </a:solidFill>
                <a:latin typeface="+mj-lt"/>
                <a:ea typeface="Calibri"/>
                <a:cs typeface="Calibri"/>
                <a:sym typeface="Calibri"/>
              </a:rPr>
              <a:t>.)</a:t>
            </a:r>
            <a:endParaRPr lang="en-US" sz="3200" b="1">
              <a:solidFill>
                <a:srgbClr val="17365D"/>
              </a:solidFill>
              <a:latin typeface="+mj-lt"/>
              <a:ea typeface="Calibri"/>
              <a:cs typeface="Calibri"/>
              <a:sym typeface="Calibri"/>
            </a:endParaRPr>
          </a:p>
        </p:txBody>
      </p:sp>
    </p:spTree>
    <p:extLst>
      <p:ext uri="{BB962C8B-B14F-4D97-AF65-F5344CB8AC3E}">
        <p14:creationId xmlns:p14="http://schemas.microsoft.com/office/powerpoint/2010/main" val="4290693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4F0B-930D-2722-BE5F-4FF5E843DA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224064-7FC2-71B3-BCB8-A797AACB4D41}"/>
              </a:ext>
            </a:extLst>
          </p:cNvPr>
          <p:cNvSpPr txBox="1"/>
          <p:nvPr/>
        </p:nvSpPr>
        <p:spPr>
          <a:xfrm>
            <a:off x="858364" y="3457897"/>
            <a:ext cx="2095445" cy="369332"/>
          </a:xfrm>
          <a:prstGeom prst="rect">
            <a:avLst/>
          </a:prstGeom>
          <a:noFill/>
        </p:spPr>
        <p:txBody>
          <a:bodyPr wrap="none" rtlCol="0">
            <a:spAutoFit/>
          </a:bodyPr>
          <a:lstStyle/>
          <a:p>
            <a:pPr algn="ctr"/>
            <a:r>
              <a:rPr lang="en-US" sz="1800" b="1" dirty="0">
                <a:solidFill>
                  <a:srgbClr val="17365D"/>
                </a:solidFill>
                <a:latin typeface="+mj-lt"/>
              </a:rPr>
              <a:t>Hurricane Debby</a:t>
            </a:r>
          </a:p>
        </p:txBody>
      </p:sp>
      <p:sp>
        <p:nvSpPr>
          <p:cNvPr id="9" name="TextBox 8">
            <a:extLst>
              <a:ext uri="{FF2B5EF4-FFF2-40B4-BE49-F238E27FC236}">
                <a16:creationId xmlns:a16="http://schemas.microsoft.com/office/drawing/2014/main" id="{B91FBA76-5AC4-A923-F209-50871DBB7891}"/>
              </a:ext>
            </a:extLst>
          </p:cNvPr>
          <p:cNvSpPr txBox="1"/>
          <p:nvPr/>
        </p:nvSpPr>
        <p:spPr>
          <a:xfrm>
            <a:off x="4865745" y="3455768"/>
            <a:ext cx="2146742" cy="369332"/>
          </a:xfrm>
          <a:prstGeom prst="rect">
            <a:avLst/>
          </a:prstGeom>
          <a:noFill/>
        </p:spPr>
        <p:txBody>
          <a:bodyPr wrap="none" rtlCol="0">
            <a:spAutoFit/>
          </a:bodyPr>
          <a:lstStyle/>
          <a:p>
            <a:pPr algn="ctr"/>
            <a:r>
              <a:rPr lang="en-US" sz="1800" b="1" dirty="0">
                <a:solidFill>
                  <a:srgbClr val="17365D"/>
                </a:solidFill>
                <a:latin typeface="+mj-lt"/>
              </a:rPr>
              <a:t>Hurricane Helene</a:t>
            </a:r>
          </a:p>
        </p:txBody>
      </p:sp>
      <p:sp>
        <p:nvSpPr>
          <p:cNvPr id="10" name="TextBox 9">
            <a:extLst>
              <a:ext uri="{FF2B5EF4-FFF2-40B4-BE49-F238E27FC236}">
                <a16:creationId xmlns:a16="http://schemas.microsoft.com/office/drawing/2014/main" id="{51E6EF12-0F4F-6C13-2926-77E948A1AA70}"/>
              </a:ext>
            </a:extLst>
          </p:cNvPr>
          <p:cNvSpPr txBox="1"/>
          <p:nvPr/>
        </p:nvSpPr>
        <p:spPr>
          <a:xfrm>
            <a:off x="8870832" y="3455768"/>
            <a:ext cx="2069797" cy="369332"/>
          </a:xfrm>
          <a:prstGeom prst="rect">
            <a:avLst/>
          </a:prstGeom>
          <a:noFill/>
        </p:spPr>
        <p:txBody>
          <a:bodyPr wrap="none" rtlCol="0">
            <a:spAutoFit/>
          </a:bodyPr>
          <a:lstStyle/>
          <a:p>
            <a:pPr algn="ctr"/>
            <a:r>
              <a:rPr lang="en-US" sz="1800" b="1">
                <a:solidFill>
                  <a:srgbClr val="17365D"/>
                </a:solidFill>
                <a:latin typeface="+mj-lt"/>
              </a:rPr>
              <a:t>Hurricane Milton</a:t>
            </a:r>
          </a:p>
        </p:txBody>
      </p:sp>
      <p:sp>
        <p:nvSpPr>
          <p:cNvPr id="13" name="TextBox 12">
            <a:extLst>
              <a:ext uri="{FF2B5EF4-FFF2-40B4-BE49-F238E27FC236}">
                <a16:creationId xmlns:a16="http://schemas.microsoft.com/office/drawing/2014/main" id="{10D393F4-CB9D-7297-3348-87DD28FA44CC}"/>
              </a:ext>
            </a:extLst>
          </p:cNvPr>
          <p:cNvSpPr txBox="1"/>
          <p:nvPr/>
        </p:nvSpPr>
        <p:spPr>
          <a:xfrm>
            <a:off x="8216115" y="4183621"/>
            <a:ext cx="3874283" cy="1628138"/>
          </a:xfrm>
          <a:prstGeom prst="rect">
            <a:avLst/>
          </a:prstGeom>
          <a:noFill/>
        </p:spPr>
        <p:txBody>
          <a:bodyPr wrap="square" lIns="91440" tIns="45720" rIns="91440" bIns="45720" rtlCol="0" anchor="t">
            <a:spAutoFit/>
          </a:bodyPr>
          <a:lstStyle/>
          <a:p>
            <a:pPr marL="171450" indent="-171450" defTabSz="342900">
              <a:lnSpc>
                <a:spcPct val="90000"/>
              </a:lnSpc>
              <a:spcBef>
                <a:spcPct val="20000"/>
              </a:spcBef>
              <a:buFont typeface="Arial"/>
              <a:buChar char="•"/>
            </a:pPr>
            <a:r>
              <a:rPr lang="en-US">
                <a:solidFill>
                  <a:srgbClr val="17365D"/>
                </a:solidFill>
                <a:latin typeface="+mj-lt"/>
              </a:rPr>
              <a:t>Highest losses in SW and Central peninsula with low level losses to high value crops driving significant losses in southern counties under the High Scenario. </a:t>
            </a:r>
            <a:endParaRPr lang="en-US">
              <a:solidFill>
                <a:srgbClr val="17365D"/>
              </a:solidFill>
              <a:latin typeface="+mj-lt"/>
              <a:cs typeface="Calibri"/>
            </a:endParaRPr>
          </a:p>
          <a:p>
            <a:pPr marL="171450" indent="-171450" defTabSz="342900">
              <a:lnSpc>
                <a:spcPct val="90000"/>
              </a:lnSpc>
              <a:spcBef>
                <a:spcPct val="20000"/>
              </a:spcBef>
              <a:buFont typeface="Arial"/>
              <a:buChar char="•"/>
            </a:pPr>
            <a:endParaRPr lang="en-US" sz="800">
              <a:solidFill>
                <a:srgbClr val="17365D"/>
              </a:solidFill>
              <a:highlight>
                <a:srgbClr val="FFFF00"/>
              </a:highlight>
              <a:latin typeface="+mj-lt"/>
            </a:endParaRPr>
          </a:p>
          <a:p>
            <a:pPr marL="171450" indent="-171450" defTabSz="342900">
              <a:lnSpc>
                <a:spcPct val="90000"/>
              </a:lnSpc>
              <a:spcBef>
                <a:spcPct val="20000"/>
              </a:spcBef>
              <a:buFont typeface="Arial"/>
              <a:buChar char="•"/>
            </a:pPr>
            <a:r>
              <a:rPr lang="en-US">
                <a:solidFill>
                  <a:srgbClr val="17365D"/>
                </a:solidFill>
                <a:latin typeface="+mj-lt"/>
              </a:rPr>
              <a:t>In terms of value, commodity groups with highest losses are </a:t>
            </a:r>
            <a:r>
              <a:rPr lang="en-US" i="1">
                <a:solidFill>
                  <a:srgbClr val="17365D"/>
                </a:solidFill>
                <a:latin typeface="+mj-lt"/>
              </a:rPr>
              <a:t>Vegetables, Melons, &amp; Potatoes</a:t>
            </a:r>
            <a:r>
              <a:rPr lang="en-US">
                <a:solidFill>
                  <a:srgbClr val="17365D"/>
                </a:solidFill>
                <a:latin typeface="+mj-lt"/>
              </a:rPr>
              <a:t> and </a:t>
            </a:r>
            <a:r>
              <a:rPr lang="en-US" i="1">
                <a:solidFill>
                  <a:srgbClr val="17365D"/>
                </a:solidFill>
                <a:latin typeface="+mj-lt"/>
              </a:rPr>
              <a:t>Greenhouse/Nursery</a:t>
            </a:r>
            <a:endParaRPr lang="en-US" i="1">
              <a:solidFill>
                <a:srgbClr val="17365D"/>
              </a:solidFill>
              <a:latin typeface="+mj-lt"/>
              <a:cs typeface="Calibri"/>
            </a:endParaRPr>
          </a:p>
        </p:txBody>
      </p:sp>
      <p:sp>
        <p:nvSpPr>
          <p:cNvPr id="16" name="Title 1">
            <a:extLst>
              <a:ext uri="{FF2B5EF4-FFF2-40B4-BE49-F238E27FC236}">
                <a16:creationId xmlns:a16="http://schemas.microsoft.com/office/drawing/2014/main" id="{4433E1B4-EFB7-617B-A514-CA4D3A3C0B15}"/>
              </a:ext>
            </a:extLst>
          </p:cNvPr>
          <p:cNvSpPr>
            <a:spLocks noGrp="1"/>
          </p:cNvSpPr>
          <p:nvPr>
            <p:ph type="title"/>
          </p:nvPr>
        </p:nvSpPr>
        <p:spPr>
          <a:xfrm>
            <a:off x="609600" y="-110281"/>
            <a:ext cx="10972800" cy="1143000"/>
          </a:xfrm>
        </p:spPr>
        <p:txBody>
          <a:bodyPr>
            <a:normAutofit fontScale="90000"/>
          </a:bodyPr>
          <a:lstStyle/>
          <a:p>
            <a:r>
              <a:rPr lang="en-US" sz="3600" b="1"/>
              <a:t>Estimated Agricultural Losses due to 2024 Atlantic Hurricane Season in Florida</a:t>
            </a:r>
          </a:p>
        </p:txBody>
      </p:sp>
      <p:sp>
        <p:nvSpPr>
          <p:cNvPr id="3" name="TextBox 2">
            <a:extLst>
              <a:ext uri="{FF2B5EF4-FFF2-40B4-BE49-F238E27FC236}">
                <a16:creationId xmlns:a16="http://schemas.microsoft.com/office/drawing/2014/main" id="{64AF14CD-BE0C-C854-1072-083DA6933B32}"/>
              </a:ext>
            </a:extLst>
          </p:cNvPr>
          <p:cNvSpPr txBox="1"/>
          <p:nvPr/>
        </p:nvSpPr>
        <p:spPr>
          <a:xfrm>
            <a:off x="734220" y="3704425"/>
            <a:ext cx="2226410" cy="553998"/>
          </a:xfrm>
          <a:prstGeom prst="rect">
            <a:avLst/>
          </a:prstGeom>
          <a:noFill/>
        </p:spPr>
        <p:txBody>
          <a:bodyPr wrap="square" lIns="91440" tIns="45720" rIns="91440" bIns="45720" rtlCol="0" anchor="t">
            <a:spAutoFit/>
          </a:bodyPr>
          <a:lstStyle/>
          <a:p>
            <a:pPr algn="ctr"/>
            <a:r>
              <a:rPr lang="en-US" sz="1500" b="1" dirty="0">
                <a:solidFill>
                  <a:srgbClr val="17365D"/>
                </a:solidFill>
                <a:latin typeface="+mj-lt"/>
              </a:rPr>
              <a:t>Agricultural Losses:  ~$170 million</a:t>
            </a:r>
            <a:endParaRPr lang="en-US" dirty="0">
              <a:latin typeface="+mj-lt"/>
            </a:endParaRPr>
          </a:p>
        </p:txBody>
      </p:sp>
      <p:sp>
        <p:nvSpPr>
          <p:cNvPr id="4" name="TextBox 3">
            <a:extLst>
              <a:ext uri="{FF2B5EF4-FFF2-40B4-BE49-F238E27FC236}">
                <a16:creationId xmlns:a16="http://schemas.microsoft.com/office/drawing/2014/main" id="{04E02529-3337-CA60-4190-6D1B45765BBC}"/>
              </a:ext>
            </a:extLst>
          </p:cNvPr>
          <p:cNvSpPr txBox="1"/>
          <p:nvPr/>
        </p:nvSpPr>
        <p:spPr>
          <a:xfrm>
            <a:off x="4739043" y="3698968"/>
            <a:ext cx="2398594" cy="553998"/>
          </a:xfrm>
          <a:prstGeom prst="rect">
            <a:avLst/>
          </a:prstGeom>
          <a:noFill/>
        </p:spPr>
        <p:txBody>
          <a:bodyPr wrap="square" rtlCol="0">
            <a:spAutoFit/>
          </a:bodyPr>
          <a:lstStyle/>
          <a:p>
            <a:pPr algn="ctr"/>
            <a:r>
              <a:rPr lang="en-US" sz="1500" b="1">
                <a:solidFill>
                  <a:srgbClr val="17365D"/>
                </a:solidFill>
                <a:latin typeface="+mj-lt"/>
              </a:rPr>
              <a:t>Agricultural Losses: </a:t>
            </a:r>
          </a:p>
          <a:p>
            <a:pPr algn="ctr"/>
            <a:r>
              <a:rPr lang="en-US" sz="1500" b="1">
                <a:solidFill>
                  <a:srgbClr val="17365D"/>
                </a:solidFill>
                <a:latin typeface="+mj-lt"/>
              </a:rPr>
              <a:t>~$40.3 – $162.2 million</a:t>
            </a:r>
          </a:p>
        </p:txBody>
      </p:sp>
      <p:sp>
        <p:nvSpPr>
          <p:cNvPr id="7" name="TextBox 6">
            <a:extLst>
              <a:ext uri="{FF2B5EF4-FFF2-40B4-BE49-F238E27FC236}">
                <a16:creationId xmlns:a16="http://schemas.microsoft.com/office/drawing/2014/main" id="{D1321E24-BCE8-1D45-663D-0DB27FC082E1}"/>
              </a:ext>
            </a:extLst>
          </p:cNvPr>
          <p:cNvSpPr txBox="1"/>
          <p:nvPr/>
        </p:nvSpPr>
        <p:spPr>
          <a:xfrm>
            <a:off x="8653866" y="3698968"/>
            <a:ext cx="2513496" cy="553998"/>
          </a:xfrm>
          <a:prstGeom prst="rect">
            <a:avLst/>
          </a:prstGeom>
          <a:noFill/>
        </p:spPr>
        <p:txBody>
          <a:bodyPr wrap="square" rtlCol="0">
            <a:spAutoFit/>
          </a:bodyPr>
          <a:lstStyle/>
          <a:p>
            <a:pPr algn="ctr"/>
            <a:r>
              <a:rPr lang="en-US" sz="1500" b="1">
                <a:solidFill>
                  <a:srgbClr val="17365D"/>
                </a:solidFill>
                <a:latin typeface="+mj-lt"/>
              </a:rPr>
              <a:t>Agricultural Losses: </a:t>
            </a:r>
          </a:p>
          <a:p>
            <a:pPr algn="ctr"/>
            <a:r>
              <a:rPr lang="en-US" sz="1500" b="1">
                <a:solidFill>
                  <a:srgbClr val="17365D"/>
                </a:solidFill>
                <a:latin typeface="+mj-lt"/>
              </a:rPr>
              <a:t>~$190.4 – $642.7 million</a:t>
            </a:r>
          </a:p>
        </p:txBody>
      </p:sp>
      <p:sp>
        <p:nvSpPr>
          <p:cNvPr id="11" name="TextBox 10">
            <a:extLst>
              <a:ext uri="{FF2B5EF4-FFF2-40B4-BE49-F238E27FC236}">
                <a16:creationId xmlns:a16="http://schemas.microsoft.com/office/drawing/2014/main" id="{8B0DFDD1-6AD9-BCCB-ADA2-91DB7F585DE0}"/>
              </a:ext>
            </a:extLst>
          </p:cNvPr>
          <p:cNvSpPr txBox="1"/>
          <p:nvPr/>
        </p:nvSpPr>
        <p:spPr>
          <a:xfrm>
            <a:off x="970845" y="5801751"/>
            <a:ext cx="9414578" cy="707886"/>
          </a:xfrm>
          <a:prstGeom prst="rect">
            <a:avLst/>
          </a:prstGeom>
          <a:noFill/>
        </p:spPr>
        <p:txBody>
          <a:bodyPr wrap="square">
            <a:spAutoFit/>
          </a:bodyPr>
          <a:lstStyle/>
          <a:p>
            <a:pPr algn="ctr">
              <a:buClr>
                <a:srgbClr val="17365D"/>
              </a:buClr>
              <a:buSzPts val="990"/>
            </a:pPr>
            <a:r>
              <a:rPr lang="en-US" sz="2000" b="1" dirty="0">
                <a:solidFill>
                  <a:srgbClr val="17365D"/>
                </a:solidFill>
                <a:latin typeface="+mn-lt"/>
                <a:ea typeface="Calibri"/>
                <a:cs typeface="Calibri"/>
              </a:rPr>
              <a:t>Cumulative agricultural production losses in Florida for the 2024 hurricane season are estimated to be between </a:t>
            </a:r>
            <a:r>
              <a:rPr lang="en-US" sz="2000" b="1" dirty="0">
                <a:solidFill>
                  <a:srgbClr val="E36C09"/>
                </a:solidFill>
                <a:latin typeface="+mn-lt"/>
                <a:ea typeface="Calibri"/>
                <a:cs typeface="Calibri"/>
              </a:rPr>
              <a:t>$402.3 million </a:t>
            </a:r>
            <a:r>
              <a:rPr lang="en-US" sz="2000" b="1" dirty="0">
                <a:solidFill>
                  <a:srgbClr val="17365D"/>
                </a:solidFill>
                <a:latin typeface="+mn-lt"/>
                <a:ea typeface="Calibri"/>
                <a:cs typeface="Calibri"/>
              </a:rPr>
              <a:t>and</a:t>
            </a:r>
            <a:r>
              <a:rPr lang="en-US" sz="2000" b="1" dirty="0">
                <a:solidFill>
                  <a:srgbClr val="E36C09"/>
                </a:solidFill>
                <a:latin typeface="+mn-lt"/>
                <a:ea typeface="Calibri"/>
                <a:cs typeface="Calibri"/>
              </a:rPr>
              <a:t> $975.8 million</a:t>
            </a:r>
            <a:r>
              <a:rPr lang="en-US" sz="2000" b="1" dirty="0">
                <a:solidFill>
                  <a:srgbClr val="17365D"/>
                </a:solidFill>
                <a:latin typeface="+mn-lt"/>
                <a:ea typeface="Calibri"/>
                <a:cs typeface="Calibri"/>
              </a:rPr>
              <a:t>.</a:t>
            </a:r>
          </a:p>
        </p:txBody>
      </p:sp>
      <p:sp>
        <p:nvSpPr>
          <p:cNvPr id="14" name="TextBox 13">
            <a:extLst>
              <a:ext uri="{FF2B5EF4-FFF2-40B4-BE49-F238E27FC236}">
                <a16:creationId xmlns:a16="http://schemas.microsoft.com/office/drawing/2014/main" id="{105092B0-EFD8-FE71-7A84-F126C5E2EFB9}"/>
              </a:ext>
            </a:extLst>
          </p:cNvPr>
          <p:cNvSpPr txBox="1"/>
          <p:nvPr/>
        </p:nvSpPr>
        <p:spPr>
          <a:xfrm>
            <a:off x="101601" y="6489140"/>
            <a:ext cx="8530588" cy="30777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FF0000"/>
                </a:solidFill>
              </a:rPr>
              <a:t>**Results are preliminary and might change as additional information becomes available.**</a:t>
            </a:r>
          </a:p>
        </p:txBody>
      </p:sp>
      <p:pic>
        <p:nvPicPr>
          <p:cNvPr id="15" name="Picture 14" descr="A map of the state of florida&#10;&#10;Description automatically generated">
            <a:extLst>
              <a:ext uri="{FF2B5EF4-FFF2-40B4-BE49-F238E27FC236}">
                <a16:creationId xmlns:a16="http://schemas.microsoft.com/office/drawing/2014/main" id="{B2A8D3B4-D529-5398-DF0B-A29E9440F5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8425" y="958419"/>
            <a:ext cx="2371856" cy="1861557"/>
          </a:xfrm>
          <a:prstGeom prst="rect">
            <a:avLst/>
          </a:prstGeom>
        </p:spPr>
      </p:pic>
      <p:pic>
        <p:nvPicPr>
          <p:cNvPr id="17" name="Picture 16" descr="A map of the state of florida&#10;&#10;Description automatically generated">
            <a:extLst>
              <a:ext uri="{FF2B5EF4-FFF2-40B4-BE49-F238E27FC236}">
                <a16:creationId xmlns:a16="http://schemas.microsoft.com/office/drawing/2014/main" id="{3A175C7F-8035-FC53-446D-CA6ED8B537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26512" y="1595638"/>
            <a:ext cx="2371281" cy="1857248"/>
          </a:xfrm>
          <a:prstGeom prst="rect">
            <a:avLst/>
          </a:prstGeom>
        </p:spPr>
      </p:pic>
      <p:pic>
        <p:nvPicPr>
          <p:cNvPr id="19" name="Picture 18" descr="A map of florida showing the different agricultural production areas&#10;&#10;Description automatically generated">
            <a:extLst>
              <a:ext uri="{FF2B5EF4-FFF2-40B4-BE49-F238E27FC236}">
                <a16:creationId xmlns:a16="http://schemas.microsoft.com/office/drawing/2014/main" id="{79D71AFD-E731-9251-B0B8-73EFE92AEE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90334" y="922152"/>
            <a:ext cx="2355190" cy="1857822"/>
          </a:xfrm>
          <a:prstGeom prst="rect">
            <a:avLst/>
          </a:prstGeom>
        </p:spPr>
      </p:pic>
      <p:pic>
        <p:nvPicPr>
          <p:cNvPr id="20" name="Picture 19" descr="A map of the state of florida&#10;&#10;Description automatically generated">
            <a:extLst>
              <a:ext uri="{FF2B5EF4-FFF2-40B4-BE49-F238E27FC236}">
                <a16:creationId xmlns:a16="http://schemas.microsoft.com/office/drawing/2014/main" id="{F9C95573-4658-3DBB-3F2E-58584A4A10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688" y="954698"/>
            <a:ext cx="3377797" cy="2537358"/>
          </a:xfrm>
          <a:prstGeom prst="rect">
            <a:avLst/>
          </a:prstGeom>
        </p:spPr>
      </p:pic>
      <p:pic>
        <p:nvPicPr>
          <p:cNvPr id="12" name="Picture 11" descr="A map of the state of florida&#10;&#10;Description automatically generated">
            <a:extLst>
              <a:ext uri="{FF2B5EF4-FFF2-40B4-BE49-F238E27FC236}">
                <a16:creationId xmlns:a16="http://schemas.microsoft.com/office/drawing/2014/main" id="{09B36CB7-1606-0CA7-4065-4A0EB2BB7E7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87311" y="1632784"/>
            <a:ext cx="2392257" cy="1865580"/>
          </a:xfrm>
          <a:prstGeom prst="rect">
            <a:avLst/>
          </a:prstGeom>
        </p:spPr>
      </p:pic>
      <p:sp>
        <p:nvSpPr>
          <p:cNvPr id="18" name="TextBox 17">
            <a:extLst>
              <a:ext uri="{FF2B5EF4-FFF2-40B4-BE49-F238E27FC236}">
                <a16:creationId xmlns:a16="http://schemas.microsoft.com/office/drawing/2014/main" id="{AB3CB79C-2E95-7BE9-2681-473042EDE820}"/>
              </a:ext>
            </a:extLst>
          </p:cNvPr>
          <p:cNvSpPr txBox="1"/>
          <p:nvPr/>
        </p:nvSpPr>
        <p:spPr>
          <a:xfrm>
            <a:off x="4040746" y="4179713"/>
            <a:ext cx="3893820" cy="1628138"/>
          </a:xfrm>
          <a:prstGeom prst="rect">
            <a:avLst/>
          </a:prstGeom>
          <a:noFill/>
        </p:spPr>
        <p:txBody>
          <a:bodyPr wrap="square" lIns="91440" tIns="45720" rIns="91440" bIns="45720" rtlCol="0" anchor="t">
            <a:spAutoFit/>
          </a:bodyPr>
          <a:lstStyle/>
          <a:p>
            <a:pPr marL="171450" indent="-171450" defTabSz="342900">
              <a:lnSpc>
                <a:spcPct val="90000"/>
              </a:lnSpc>
              <a:spcBef>
                <a:spcPct val="20000"/>
              </a:spcBef>
              <a:buFont typeface="Arial"/>
              <a:buChar char="•"/>
            </a:pPr>
            <a:r>
              <a:rPr lang="en-US">
                <a:solidFill>
                  <a:srgbClr val="17365D"/>
                </a:solidFill>
                <a:latin typeface="+mj-lt"/>
              </a:rPr>
              <a:t>Highest losses in Big Bend and North Central regions with low level losses to high value crops in SW peninsula under the High Scenario. </a:t>
            </a:r>
            <a:endParaRPr lang="en-US">
              <a:solidFill>
                <a:srgbClr val="17365D"/>
              </a:solidFill>
              <a:latin typeface="+mj-lt"/>
              <a:cs typeface="Calibri"/>
            </a:endParaRPr>
          </a:p>
          <a:p>
            <a:pPr marL="171450" indent="-171450" defTabSz="342900">
              <a:lnSpc>
                <a:spcPct val="90000"/>
              </a:lnSpc>
              <a:spcBef>
                <a:spcPct val="20000"/>
              </a:spcBef>
              <a:buFont typeface="Arial"/>
              <a:buChar char="•"/>
            </a:pPr>
            <a:endParaRPr lang="en-US" sz="800">
              <a:solidFill>
                <a:srgbClr val="17365D"/>
              </a:solidFill>
              <a:highlight>
                <a:srgbClr val="FFFF00"/>
              </a:highlight>
              <a:latin typeface="+mj-lt"/>
            </a:endParaRPr>
          </a:p>
          <a:p>
            <a:pPr marL="171450" indent="-171450" defTabSz="342900">
              <a:lnSpc>
                <a:spcPct val="90000"/>
              </a:lnSpc>
              <a:spcBef>
                <a:spcPct val="20000"/>
              </a:spcBef>
              <a:buFont typeface="Arial"/>
              <a:buChar char="•"/>
            </a:pPr>
            <a:r>
              <a:rPr lang="en-US">
                <a:solidFill>
                  <a:srgbClr val="17365D"/>
                </a:solidFill>
                <a:latin typeface="+mj-lt"/>
              </a:rPr>
              <a:t>In terms of value, commodity groups with highest losses are </a:t>
            </a:r>
            <a:r>
              <a:rPr lang="en-US" i="1">
                <a:solidFill>
                  <a:srgbClr val="17365D"/>
                </a:solidFill>
                <a:latin typeface="+mj-lt"/>
              </a:rPr>
              <a:t>Field &amp; Row Crops </a:t>
            </a:r>
            <a:r>
              <a:rPr lang="en-US">
                <a:solidFill>
                  <a:srgbClr val="17365D"/>
                </a:solidFill>
                <a:latin typeface="+mj-lt"/>
              </a:rPr>
              <a:t>and </a:t>
            </a:r>
            <a:r>
              <a:rPr lang="en-US" i="1">
                <a:solidFill>
                  <a:srgbClr val="17365D"/>
                </a:solidFill>
                <a:latin typeface="+mj-lt"/>
              </a:rPr>
              <a:t>Animals &amp; Animal Products</a:t>
            </a:r>
          </a:p>
        </p:txBody>
      </p:sp>
      <p:sp>
        <p:nvSpPr>
          <p:cNvPr id="22" name="TextBox 21">
            <a:extLst>
              <a:ext uri="{FF2B5EF4-FFF2-40B4-BE49-F238E27FC236}">
                <a16:creationId xmlns:a16="http://schemas.microsoft.com/office/drawing/2014/main" id="{9D665E94-F7ED-0686-0A59-5690FED8F009}"/>
              </a:ext>
            </a:extLst>
          </p:cNvPr>
          <p:cNvSpPr txBox="1"/>
          <p:nvPr/>
        </p:nvSpPr>
        <p:spPr>
          <a:xfrm>
            <a:off x="269688" y="4190785"/>
            <a:ext cx="3571436" cy="1240340"/>
          </a:xfrm>
          <a:prstGeom prst="rect">
            <a:avLst/>
          </a:prstGeom>
          <a:noFill/>
        </p:spPr>
        <p:txBody>
          <a:bodyPr wrap="square" lIns="91440" tIns="45720" rIns="91440" bIns="45720" rtlCol="0" anchor="t">
            <a:spAutoFit/>
          </a:bodyPr>
          <a:lstStyle/>
          <a:p>
            <a:pPr marL="171450" indent="-171450" defTabSz="342900">
              <a:lnSpc>
                <a:spcPct val="90000"/>
              </a:lnSpc>
              <a:spcBef>
                <a:spcPct val="20000"/>
              </a:spcBef>
              <a:buFont typeface="Arial"/>
              <a:buChar char="•"/>
            </a:pPr>
            <a:r>
              <a:rPr lang="en-US" dirty="0">
                <a:solidFill>
                  <a:srgbClr val="17365D"/>
                </a:solidFill>
                <a:latin typeface="+mj-lt"/>
              </a:rPr>
              <a:t>Highest losses in Big Bend, North Central, and SW peninsula regions </a:t>
            </a:r>
          </a:p>
          <a:p>
            <a:pPr marL="171450" indent="-171450" defTabSz="342900">
              <a:lnSpc>
                <a:spcPct val="90000"/>
              </a:lnSpc>
              <a:spcBef>
                <a:spcPct val="20000"/>
              </a:spcBef>
              <a:buFont typeface="Arial"/>
              <a:buChar char="•"/>
            </a:pPr>
            <a:endParaRPr lang="en-US" sz="800" dirty="0">
              <a:solidFill>
                <a:srgbClr val="17365D"/>
              </a:solidFill>
              <a:highlight>
                <a:srgbClr val="FFFF00"/>
              </a:highlight>
              <a:latin typeface="+mj-lt"/>
            </a:endParaRPr>
          </a:p>
          <a:p>
            <a:pPr marL="171450" indent="-171450" defTabSz="342900">
              <a:lnSpc>
                <a:spcPct val="90000"/>
              </a:lnSpc>
              <a:spcBef>
                <a:spcPct val="20000"/>
              </a:spcBef>
              <a:buFont typeface="Arial"/>
              <a:buChar char="•"/>
            </a:pPr>
            <a:r>
              <a:rPr lang="en-US" dirty="0">
                <a:solidFill>
                  <a:srgbClr val="17365D"/>
                </a:solidFill>
                <a:latin typeface="+mj-lt"/>
              </a:rPr>
              <a:t>In terms of value, commodity groups with highest losses are </a:t>
            </a:r>
            <a:r>
              <a:rPr lang="en-US" i="1" dirty="0">
                <a:solidFill>
                  <a:srgbClr val="17365D"/>
                </a:solidFill>
                <a:latin typeface="+mj-lt"/>
              </a:rPr>
              <a:t>Field &amp; Row Crops </a:t>
            </a:r>
            <a:r>
              <a:rPr lang="en-US" dirty="0">
                <a:solidFill>
                  <a:srgbClr val="17365D"/>
                </a:solidFill>
                <a:latin typeface="+mj-lt"/>
              </a:rPr>
              <a:t>and </a:t>
            </a:r>
            <a:r>
              <a:rPr lang="en-US" i="1" dirty="0">
                <a:solidFill>
                  <a:srgbClr val="17365D"/>
                </a:solidFill>
                <a:latin typeface="+mj-lt"/>
              </a:rPr>
              <a:t>Animals &amp; Animal Products</a:t>
            </a:r>
          </a:p>
        </p:txBody>
      </p:sp>
    </p:spTree>
    <p:extLst>
      <p:ext uri="{BB962C8B-B14F-4D97-AF65-F5344CB8AC3E}">
        <p14:creationId xmlns:p14="http://schemas.microsoft.com/office/powerpoint/2010/main" val="13347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anim calcmode="lin" valueType="num">
                                      <p:cBhvr>
                                        <p:cTn id="89" dur="1000" fill="hold"/>
                                        <p:tgtEl>
                                          <p:spTgt spid="11"/>
                                        </p:tgtEl>
                                        <p:attrNameLst>
                                          <p:attrName>ppt_x</p:attrName>
                                        </p:attrNameLst>
                                      </p:cBhvr>
                                      <p:tavLst>
                                        <p:tav tm="0">
                                          <p:val>
                                            <p:strVal val="#ppt_x"/>
                                          </p:val>
                                        </p:tav>
                                        <p:tav tm="100000">
                                          <p:val>
                                            <p:strVal val="#ppt_x"/>
                                          </p:val>
                                        </p:tav>
                                      </p:tavLst>
                                    </p:anim>
                                    <p:anim calcmode="lin" valueType="num">
                                      <p:cBhvr>
                                        <p:cTn id="9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P spid="3" grpId="0"/>
      <p:bldP spid="4" grpId="0"/>
      <p:bldP spid="7" grpId="0"/>
      <p:bldP spid="11" grpId="0"/>
      <p:bldP spid="14" grpId="0"/>
      <p:bldP spid="1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EA83D-FD65-6E8A-0936-20DAEFF37424}"/>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F922751-95BD-DF22-DF98-2313B9CA1739}"/>
              </a:ext>
            </a:extLst>
          </p:cNvPr>
          <p:cNvSpPr>
            <a:spLocks noGrp="1"/>
          </p:cNvSpPr>
          <p:nvPr>
            <p:ph type="title"/>
          </p:nvPr>
        </p:nvSpPr>
        <p:spPr>
          <a:xfrm>
            <a:off x="687141" y="-40882"/>
            <a:ext cx="10972800" cy="1143000"/>
          </a:xfrm>
        </p:spPr>
        <p:txBody>
          <a:bodyPr>
            <a:normAutofit fontScale="90000"/>
          </a:bodyPr>
          <a:lstStyle/>
          <a:p>
            <a:r>
              <a:rPr lang="en-US" sz="3600" b="1" dirty="0">
                <a:solidFill>
                  <a:schemeClr val="accent6">
                    <a:lumMod val="75000"/>
                  </a:schemeClr>
                </a:solidFill>
              </a:rPr>
              <a:t>Compound Disasters: </a:t>
            </a:r>
            <a:r>
              <a:rPr lang="en-US" sz="3600" b="1" dirty="0"/>
              <a:t>Florida Agricultural Lands Impacted by Multiple Hurricanes in 2024</a:t>
            </a:r>
          </a:p>
        </p:txBody>
      </p:sp>
      <p:sp>
        <p:nvSpPr>
          <p:cNvPr id="19" name="TextBox 18">
            <a:extLst>
              <a:ext uri="{FF2B5EF4-FFF2-40B4-BE49-F238E27FC236}">
                <a16:creationId xmlns:a16="http://schemas.microsoft.com/office/drawing/2014/main" id="{8F6217A0-1135-0222-773B-31786F626BE8}"/>
              </a:ext>
            </a:extLst>
          </p:cNvPr>
          <p:cNvSpPr txBox="1"/>
          <p:nvPr/>
        </p:nvSpPr>
        <p:spPr>
          <a:xfrm>
            <a:off x="83049" y="6427113"/>
            <a:ext cx="10189840" cy="430887"/>
          </a:xfrm>
          <a:prstGeom prst="rect">
            <a:avLst/>
          </a:prstGeom>
          <a:noFill/>
        </p:spPr>
        <p:txBody>
          <a:bodyPr wrap="square">
            <a:spAutoFit/>
          </a:bodyPr>
          <a:lstStyle/>
          <a:p>
            <a:pPr algn="l"/>
            <a:r>
              <a:rPr lang="en-US" sz="1050" b="1" i="1" dirty="0">
                <a:latin typeface="+mj-lt"/>
              </a:rPr>
              <a:t>Source: </a:t>
            </a:r>
            <a:r>
              <a:rPr lang="en-US" sz="1050" i="1" dirty="0">
                <a:latin typeface="+mj-lt"/>
              </a:rPr>
              <a:t>The agricultural lands geospatial data are from the Florida Statewide Agricultural Irrigation Demand (FSAID) Agricultural Lands Geodatabase (ALG) developed by the Florida Department of Agriculture and Consumer Services (FDACS) (</a:t>
            </a:r>
            <a:r>
              <a:rPr lang="en-US" sz="1050" dirty="0">
                <a:solidFill>
                  <a:srgbClr val="00468C"/>
                </a:solidFill>
                <a:latin typeface="+mj-lt"/>
                <a:hlinkClick r:id="rId2"/>
              </a:rPr>
              <a:t>https://www.fdacs.gov/Agriculture-Industry/Water/Agricultural-Water-Supply-Planning</a:t>
            </a:r>
            <a:r>
              <a:rPr lang="en-US" sz="1050" i="1" dirty="0">
                <a:latin typeface="+mj-lt"/>
              </a:rPr>
              <a:t>).</a:t>
            </a:r>
            <a:endParaRPr lang="en-US" sz="1050" dirty="0">
              <a:latin typeface="+mj-lt"/>
            </a:endParaRPr>
          </a:p>
        </p:txBody>
      </p:sp>
      <p:sp>
        <p:nvSpPr>
          <p:cNvPr id="23" name="TextBox 22">
            <a:extLst>
              <a:ext uri="{FF2B5EF4-FFF2-40B4-BE49-F238E27FC236}">
                <a16:creationId xmlns:a16="http://schemas.microsoft.com/office/drawing/2014/main" id="{E67880B6-7D4A-44CD-FB14-F0C2F037C900}"/>
              </a:ext>
            </a:extLst>
          </p:cNvPr>
          <p:cNvSpPr txBox="1"/>
          <p:nvPr/>
        </p:nvSpPr>
        <p:spPr>
          <a:xfrm>
            <a:off x="6374128" y="4957944"/>
            <a:ext cx="5388893" cy="1492716"/>
          </a:xfrm>
          <a:prstGeom prst="rect">
            <a:avLst/>
          </a:prstGeom>
          <a:noFill/>
        </p:spPr>
        <p:txBody>
          <a:bodyPr wrap="square" rtlCol="0">
            <a:spAutoFit/>
          </a:bodyPr>
          <a:lstStyle/>
          <a:p>
            <a:pPr marL="117475" indent="-117475">
              <a:buFont typeface="Arial" panose="020B0604020202020204" pitchFamily="34" charset="0"/>
              <a:buChar char="•"/>
            </a:pPr>
            <a:r>
              <a:rPr lang="en-US" sz="1300" b="1" dirty="0">
                <a:solidFill>
                  <a:srgbClr val="17365D"/>
                </a:solidFill>
              </a:rPr>
              <a:t>Over 71,000 acres of agricultural lands in Taylor, Lafayette, Dixie, and Suwannee counties were affected by hurricane conditions during </a:t>
            </a:r>
            <a:r>
              <a:rPr lang="en-US" sz="1300" b="1" i="1" u="sng" dirty="0">
                <a:solidFill>
                  <a:srgbClr val="17365D"/>
                </a:solidFill>
              </a:rPr>
              <a:t>both</a:t>
            </a:r>
            <a:r>
              <a:rPr lang="en-US" sz="1300" b="1" dirty="0">
                <a:solidFill>
                  <a:srgbClr val="17365D"/>
                </a:solidFill>
              </a:rPr>
              <a:t> Hurricanes Debby and Helene</a:t>
            </a:r>
          </a:p>
          <a:p>
            <a:pPr marL="117475" indent="-117475">
              <a:buFont typeface="Arial" panose="020B0604020202020204" pitchFamily="34" charset="0"/>
              <a:buChar char="•"/>
            </a:pPr>
            <a:endParaRPr lang="en-US" sz="1300" b="1" dirty="0">
              <a:solidFill>
                <a:srgbClr val="17365D"/>
              </a:solidFill>
              <a:latin typeface="+mj-lt"/>
            </a:endParaRPr>
          </a:p>
          <a:p>
            <a:pPr marL="117475" indent="-117475">
              <a:buFont typeface="Arial" panose="020B0604020202020204" pitchFamily="34" charset="0"/>
              <a:buChar char="•"/>
            </a:pPr>
            <a:r>
              <a:rPr lang="en-US" sz="1300" b="1" i="1" dirty="0">
                <a:solidFill>
                  <a:srgbClr val="17365D"/>
                </a:solidFill>
                <a:latin typeface="+mj-lt"/>
              </a:rPr>
              <a:t>Recall that these regions also experienced Hurricane Idalia (August 2023, Big Bend region) and Hurricane Ian (September 2022, SW Peninsula region)</a:t>
            </a:r>
          </a:p>
        </p:txBody>
      </p:sp>
      <p:sp>
        <p:nvSpPr>
          <p:cNvPr id="24" name="TextBox 23">
            <a:extLst>
              <a:ext uri="{FF2B5EF4-FFF2-40B4-BE49-F238E27FC236}">
                <a16:creationId xmlns:a16="http://schemas.microsoft.com/office/drawing/2014/main" id="{B884C46B-9CBB-89CA-08F0-C14CA663D958}"/>
              </a:ext>
            </a:extLst>
          </p:cNvPr>
          <p:cNvSpPr txBox="1"/>
          <p:nvPr/>
        </p:nvSpPr>
        <p:spPr>
          <a:xfrm>
            <a:off x="640989" y="4981491"/>
            <a:ext cx="5285677" cy="1492716"/>
          </a:xfrm>
          <a:prstGeom prst="rect">
            <a:avLst/>
          </a:prstGeom>
          <a:noFill/>
        </p:spPr>
        <p:txBody>
          <a:bodyPr wrap="square" rtlCol="0">
            <a:spAutoFit/>
          </a:bodyPr>
          <a:lstStyle/>
          <a:p>
            <a:pPr marL="117475" indent="-117475">
              <a:buFont typeface="Arial" panose="020B0604020202020204" pitchFamily="34" charset="0"/>
              <a:buChar char="•"/>
            </a:pPr>
            <a:r>
              <a:rPr lang="en-US" sz="1300" b="1" dirty="0">
                <a:solidFill>
                  <a:srgbClr val="17365D"/>
                </a:solidFill>
                <a:latin typeface="+mj-lt"/>
              </a:rPr>
              <a:t>Over 2.25 million acres of agricultural lands across 41 counties experienced at least tropical storm conditions during all three 2024 events (Hurricanes Debby, Helene, and Milton)</a:t>
            </a:r>
          </a:p>
          <a:p>
            <a:pPr marL="117475" indent="-117475">
              <a:buFont typeface="Arial" panose="020B0604020202020204" pitchFamily="34" charset="0"/>
              <a:buChar char="•"/>
            </a:pPr>
            <a:endParaRPr lang="en-US" sz="1300" b="1" dirty="0">
              <a:solidFill>
                <a:srgbClr val="17365D"/>
              </a:solidFill>
              <a:latin typeface="+mj-lt"/>
            </a:endParaRPr>
          </a:p>
          <a:p>
            <a:pPr marL="117475" indent="-117475">
              <a:buFont typeface="Arial" panose="020B0604020202020204" pitchFamily="34" charset="0"/>
              <a:buChar char="•"/>
            </a:pPr>
            <a:r>
              <a:rPr lang="en-US" sz="1300" b="1" dirty="0">
                <a:solidFill>
                  <a:srgbClr val="17365D"/>
                </a:solidFill>
              </a:rPr>
              <a:t>Top commodity groups affected in terms of acreage were </a:t>
            </a:r>
            <a:r>
              <a:rPr lang="en-US" sz="1300" b="1" i="1" dirty="0">
                <a:solidFill>
                  <a:srgbClr val="17365D"/>
                </a:solidFill>
              </a:rPr>
              <a:t>Animals and Animal Products </a:t>
            </a:r>
            <a:r>
              <a:rPr lang="en-US" sz="1300" b="1" dirty="0">
                <a:solidFill>
                  <a:srgbClr val="17365D"/>
                </a:solidFill>
              </a:rPr>
              <a:t>and </a:t>
            </a:r>
            <a:r>
              <a:rPr lang="en-US" sz="1300" b="1" i="1" dirty="0">
                <a:solidFill>
                  <a:srgbClr val="17365D"/>
                </a:solidFill>
              </a:rPr>
              <a:t>Field and Row Crops </a:t>
            </a:r>
          </a:p>
          <a:p>
            <a:pPr marL="117475" indent="-117475">
              <a:buFont typeface="Arial" panose="020B0604020202020204" pitchFamily="34" charset="0"/>
              <a:buChar char="•"/>
            </a:pPr>
            <a:endParaRPr lang="en-US" sz="1300" b="1" dirty="0">
              <a:solidFill>
                <a:srgbClr val="17365D"/>
              </a:solidFill>
              <a:latin typeface="+mj-lt"/>
            </a:endParaRPr>
          </a:p>
        </p:txBody>
      </p:sp>
      <p:pic>
        <p:nvPicPr>
          <p:cNvPr id="1026" name="Picture 2">
            <a:extLst>
              <a:ext uri="{FF2B5EF4-FFF2-40B4-BE49-F238E27FC236}">
                <a16:creationId xmlns:a16="http://schemas.microsoft.com/office/drawing/2014/main" id="{C87FEAD1-D26E-4EC4-B5DC-196560E9F6D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142" y="1074472"/>
            <a:ext cx="5053189" cy="3907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A67F7D-8597-46A5-7B9D-7ABC99FDBA3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51670" y="1070128"/>
            <a:ext cx="5053189" cy="391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53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1503351" y="144037"/>
            <a:ext cx="9405440" cy="566738"/>
          </a:xfrm>
          <a:prstGeom prst="rect">
            <a:avLst/>
          </a:prstGeom>
          <a:noFill/>
          <a:ln>
            <a:noFill/>
          </a:ln>
        </p:spPr>
        <p:txBody>
          <a:bodyPr spcFirstLastPara="1" wrap="square" lIns="91425" tIns="45700" rIns="91425" bIns="45700" anchor="ctr" anchorCtr="0">
            <a:noAutofit/>
          </a:bodyPr>
          <a:lstStyle/>
          <a:p>
            <a:pPr>
              <a:buSzPts val="3400"/>
            </a:pPr>
            <a:r>
              <a:rPr lang="en-US" sz="3200" b="1" dirty="0">
                <a:latin typeface="+mj-lt"/>
              </a:rPr>
              <a:t>UF/IFAS Economic Impact Analysis Program</a:t>
            </a:r>
            <a:endParaRPr sz="3200" b="1" dirty="0">
              <a:latin typeface="+mj-lt"/>
            </a:endParaRPr>
          </a:p>
        </p:txBody>
      </p:sp>
      <p:sp>
        <p:nvSpPr>
          <p:cNvPr id="127" name="Google Shape;127;p2"/>
          <p:cNvSpPr txBox="1"/>
          <p:nvPr/>
        </p:nvSpPr>
        <p:spPr>
          <a:xfrm>
            <a:off x="234732" y="1077305"/>
            <a:ext cx="4650407" cy="5324494"/>
          </a:xfrm>
          <a:prstGeom prst="rect">
            <a:avLst/>
          </a:prstGeom>
          <a:noFill/>
          <a:ln>
            <a:noFill/>
          </a:ln>
        </p:spPr>
        <p:txBody>
          <a:bodyPr spcFirstLastPara="1" wrap="square" lIns="91425" tIns="45700" rIns="91425" bIns="45700" anchor="t" anchorCtr="0">
            <a:spAutoFit/>
          </a:bodyPr>
          <a:lstStyle/>
          <a:p>
            <a:pPr marL="285750" indent="-285750">
              <a:buClr>
                <a:srgbClr val="17365D"/>
              </a:buClr>
              <a:buSzPts val="2000"/>
              <a:buFont typeface="Arial"/>
              <a:buChar char="•"/>
            </a:pPr>
            <a:r>
              <a:rPr lang="en-US" sz="2000" b="1" dirty="0">
                <a:solidFill>
                  <a:srgbClr val="17365D"/>
                </a:solidFill>
                <a:latin typeface="Calibri"/>
                <a:ea typeface="Calibri"/>
                <a:cs typeface="Calibri"/>
                <a:sym typeface="Calibri"/>
              </a:rPr>
              <a:t>Integrated research and extension program housed within the Food and Resource Economics Department </a:t>
            </a:r>
            <a:endParaRPr dirty="0"/>
          </a:p>
          <a:p>
            <a:pPr marL="285750" indent="-158750">
              <a:buClr>
                <a:schemeClr val="dk1"/>
              </a:buClr>
              <a:buSzPts val="2000"/>
            </a:pPr>
            <a:endParaRPr sz="2000" b="1" dirty="0">
              <a:solidFill>
                <a:srgbClr val="17365D"/>
              </a:solidFill>
              <a:latin typeface="Calibri"/>
              <a:ea typeface="Calibri"/>
              <a:cs typeface="Calibri"/>
              <a:sym typeface="Calibri"/>
            </a:endParaRPr>
          </a:p>
          <a:p>
            <a:pPr marL="285750" indent="-285750">
              <a:buClr>
                <a:srgbClr val="17365D"/>
              </a:buClr>
              <a:buSzPts val="2000"/>
              <a:buFont typeface="Arial"/>
              <a:buChar char="•"/>
            </a:pPr>
            <a:r>
              <a:rPr lang="en-US" sz="2000" b="1" dirty="0">
                <a:solidFill>
                  <a:srgbClr val="17365D"/>
                </a:solidFill>
                <a:latin typeface="Calibri"/>
                <a:ea typeface="Calibri"/>
                <a:cs typeface="Calibri"/>
                <a:sym typeface="Calibri"/>
              </a:rPr>
              <a:t>Expertise in the areas of regional economic modeling, economic impact analysis, economic contribution studies, disaster impact analysis</a:t>
            </a:r>
            <a:endParaRPr dirty="0"/>
          </a:p>
          <a:p>
            <a:pPr marL="285750" indent="-158750">
              <a:buClr>
                <a:schemeClr val="dk1"/>
              </a:buClr>
              <a:buSzPts val="2000"/>
            </a:pPr>
            <a:endParaRPr sz="2000" b="1" dirty="0">
              <a:solidFill>
                <a:srgbClr val="17365D"/>
              </a:solidFill>
              <a:latin typeface="Calibri"/>
              <a:ea typeface="Calibri"/>
              <a:cs typeface="Calibri"/>
              <a:sym typeface="Calibri"/>
            </a:endParaRPr>
          </a:p>
          <a:p>
            <a:pPr marL="285750" indent="-285750">
              <a:buClr>
                <a:srgbClr val="17365D"/>
              </a:buClr>
              <a:buSzPts val="2000"/>
              <a:buFont typeface="Arial"/>
              <a:buChar char="•"/>
            </a:pPr>
            <a:r>
              <a:rPr lang="en-US" sz="2000" b="1" dirty="0">
                <a:solidFill>
                  <a:srgbClr val="17365D"/>
                </a:solidFill>
                <a:latin typeface="Calibri"/>
                <a:ea typeface="Calibri"/>
                <a:cs typeface="Calibri"/>
                <a:sym typeface="Calibri"/>
              </a:rPr>
              <a:t>Provide technical assistance to industry groups, academic units, government agencies, and local communities.</a:t>
            </a:r>
            <a:endParaRPr dirty="0"/>
          </a:p>
          <a:p>
            <a:r>
              <a:rPr lang="en-US" sz="2000" b="1" dirty="0">
                <a:solidFill>
                  <a:srgbClr val="17365D"/>
                </a:solidFill>
                <a:latin typeface="Calibri"/>
                <a:ea typeface="Calibri"/>
                <a:cs typeface="Calibri"/>
                <a:sym typeface="Calibri"/>
              </a:rPr>
              <a:t> </a:t>
            </a:r>
            <a:endParaRPr dirty="0"/>
          </a:p>
          <a:p>
            <a:pPr marL="285750" indent="-285750">
              <a:buClr>
                <a:srgbClr val="17365D"/>
              </a:buClr>
              <a:buSzPts val="2000"/>
              <a:buFont typeface="Arial"/>
              <a:buChar char="•"/>
            </a:pPr>
            <a:r>
              <a:rPr lang="en-US" sz="2000" b="1" dirty="0">
                <a:solidFill>
                  <a:srgbClr val="17365D"/>
                </a:solidFill>
                <a:latin typeface="Calibri"/>
                <a:ea typeface="Calibri"/>
                <a:cs typeface="Calibri"/>
                <a:sym typeface="Calibri"/>
              </a:rPr>
              <a:t>Conduct sponsored research projects involving detailed analyses of particular industries, regions, or situations.</a:t>
            </a:r>
            <a:endParaRPr dirty="0"/>
          </a:p>
        </p:txBody>
      </p:sp>
      <p:pic>
        <p:nvPicPr>
          <p:cNvPr id="2" name="Google Shape;128;p2">
            <a:extLst>
              <a:ext uri="{FF2B5EF4-FFF2-40B4-BE49-F238E27FC236}">
                <a16:creationId xmlns:a16="http://schemas.microsoft.com/office/drawing/2014/main" id="{DA95C3CC-DFC0-257E-AEC4-752978C15DD8}"/>
              </a:ext>
            </a:extLst>
          </p:cNvPr>
          <p:cNvPicPr preferRelativeResize="0"/>
          <p:nvPr/>
        </p:nvPicPr>
        <p:blipFill rotWithShape="1">
          <a:blip r:embed="rId3">
            <a:alphaModFix/>
          </a:blip>
          <a:srcRect/>
          <a:stretch/>
        </p:blipFill>
        <p:spPr>
          <a:xfrm>
            <a:off x="5668126" y="1181938"/>
            <a:ext cx="1302552" cy="1718957"/>
          </a:xfrm>
          <a:prstGeom prst="rect">
            <a:avLst/>
          </a:prstGeom>
          <a:noFill/>
          <a:ln>
            <a:noFill/>
          </a:ln>
        </p:spPr>
      </p:pic>
      <p:sp>
        <p:nvSpPr>
          <p:cNvPr id="3" name="Google Shape;132;p2">
            <a:extLst>
              <a:ext uri="{FF2B5EF4-FFF2-40B4-BE49-F238E27FC236}">
                <a16:creationId xmlns:a16="http://schemas.microsoft.com/office/drawing/2014/main" id="{AFFF497E-D902-2C75-188A-D6D79D1FC5CF}"/>
              </a:ext>
            </a:extLst>
          </p:cNvPr>
          <p:cNvSpPr txBox="1"/>
          <p:nvPr/>
        </p:nvSpPr>
        <p:spPr>
          <a:xfrm>
            <a:off x="5656650" y="2879880"/>
            <a:ext cx="1302549" cy="544357"/>
          </a:xfrm>
          <a:prstGeom prst="rect">
            <a:avLst/>
          </a:prstGeom>
          <a:noFill/>
          <a:ln>
            <a:noFill/>
          </a:ln>
        </p:spPr>
        <p:txBody>
          <a:bodyPr spcFirstLastPara="1" wrap="square" lIns="51427" tIns="25706" rIns="51427" bIns="25706" anchor="t" anchorCtr="0">
            <a:spAutoFit/>
          </a:bodyPr>
          <a:lstStyle/>
          <a:p>
            <a:pPr algn="ctr"/>
            <a:r>
              <a:rPr lang="en-US" sz="1600" dirty="0">
                <a:solidFill>
                  <a:schemeClr val="dk1"/>
                </a:solidFill>
                <a:latin typeface="Franklin Gothic Medium" panose="020B0603020102020204" pitchFamily="34" charset="0"/>
                <a:ea typeface="Calibri"/>
                <a:cs typeface="Calibri"/>
                <a:sym typeface="Calibri"/>
              </a:rPr>
              <a:t>Christa Court </a:t>
            </a:r>
            <a:endParaRPr sz="1600" dirty="0">
              <a:latin typeface="Franklin Gothic Medium" panose="020B0603020102020204" pitchFamily="34" charset="0"/>
            </a:endParaRPr>
          </a:p>
          <a:p>
            <a:pPr algn="ctr"/>
            <a:r>
              <a:rPr lang="en-US" sz="1600" dirty="0">
                <a:solidFill>
                  <a:srgbClr val="E36C09"/>
                </a:solidFill>
                <a:latin typeface="Franklin Gothic Medium" panose="020B0603020102020204" pitchFamily="34" charset="0"/>
                <a:ea typeface="Calibri"/>
                <a:cs typeface="Calibri"/>
                <a:sym typeface="Calibri"/>
              </a:rPr>
              <a:t>Director</a:t>
            </a:r>
            <a:endParaRPr sz="1600" dirty="0">
              <a:solidFill>
                <a:srgbClr val="E36C09"/>
              </a:solidFill>
              <a:latin typeface="Franklin Gothic Medium" panose="020B0603020102020204" pitchFamily="34" charset="0"/>
              <a:ea typeface="Calibri"/>
              <a:cs typeface="Calibri"/>
              <a:sym typeface="Calibri"/>
            </a:endParaRPr>
          </a:p>
        </p:txBody>
      </p:sp>
      <p:sp>
        <p:nvSpPr>
          <p:cNvPr id="4" name="Google Shape;133;p2">
            <a:extLst>
              <a:ext uri="{FF2B5EF4-FFF2-40B4-BE49-F238E27FC236}">
                <a16:creationId xmlns:a16="http://schemas.microsoft.com/office/drawing/2014/main" id="{E132A84D-C532-88F4-0405-C4173AE26AAF}"/>
              </a:ext>
            </a:extLst>
          </p:cNvPr>
          <p:cNvSpPr txBox="1"/>
          <p:nvPr/>
        </p:nvSpPr>
        <p:spPr>
          <a:xfrm>
            <a:off x="9229524" y="809947"/>
            <a:ext cx="1864715" cy="267358"/>
          </a:xfrm>
          <a:prstGeom prst="rect">
            <a:avLst/>
          </a:prstGeom>
          <a:noFill/>
          <a:ln>
            <a:noFill/>
          </a:ln>
        </p:spPr>
        <p:txBody>
          <a:bodyPr spcFirstLastPara="1" wrap="square" lIns="51427" tIns="25706" rIns="51427" bIns="25706" anchor="t" anchorCtr="0">
            <a:spAutoFit/>
          </a:bodyPr>
          <a:lstStyle/>
          <a:p>
            <a:r>
              <a:rPr lang="en-US" dirty="0">
                <a:solidFill>
                  <a:srgbClr val="17365D"/>
                </a:solidFill>
                <a:latin typeface="Franklin Gothic Medium" panose="020B0603020102020204" pitchFamily="34" charset="0"/>
                <a:cs typeface="Calibri"/>
                <a:sym typeface="Calibri"/>
              </a:rPr>
              <a:t>Research</a:t>
            </a:r>
            <a:r>
              <a:rPr lang="en-US" sz="1350" dirty="0">
                <a:solidFill>
                  <a:srgbClr val="17365D"/>
                </a:solidFill>
                <a:latin typeface="Franklin Gothic Medium" panose="020B0603020102020204" pitchFamily="34" charset="0"/>
                <a:cs typeface="Calibri"/>
                <a:sym typeface="Calibri"/>
              </a:rPr>
              <a:t> </a:t>
            </a:r>
            <a:r>
              <a:rPr lang="en-US" dirty="0">
                <a:solidFill>
                  <a:srgbClr val="17365D"/>
                </a:solidFill>
                <a:latin typeface="Franklin Gothic Medium" panose="020B0603020102020204" pitchFamily="34" charset="0"/>
                <a:cs typeface="Calibri"/>
                <a:sym typeface="Calibri"/>
              </a:rPr>
              <a:t>Faculty</a:t>
            </a:r>
            <a:endParaRPr dirty="0">
              <a:solidFill>
                <a:srgbClr val="17365D"/>
              </a:solidFill>
              <a:latin typeface="Franklin Gothic Medium" panose="020B0603020102020204" pitchFamily="34" charset="0"/>
              <a:cs typeface="Calibri"/>
              <a:sym typeface="Calibri"/>
            </a:endParaRPr>
          </a:p>
        </p:txBody>
      </p:sp>
      <p:sp>
        <p:nvSpPr>
          <p:cNvPr id="5" name="Google Shape;134;p2">
            <a:extLst>
              <a:ext uri="{FF2B5EF4-FFF2-40B4-BE49-F238E27FC236}">
                <a16:creationId xmlns:a16="http://schemas.microsoft.com/office/drawing/2014/main" id="{24C74A67-7A43-C961-D433-F354806B0DDF}"/>
              </a:ext>
            </a:extLst>
          </p:cNvPr>
          <p:cNvSpPr txBox="1"/>
          <p:nvPr/>
        </p:nvSpPr>
        <p:spPr>
          <a:xfrm>
            <a:off x="5985824" y="813924"/>
            <a:ext cx="2247540" cy="267358"/>
          </a:xfrm>
          <a:prstGeom prst="rect">
            <a:avLst/>
          </a:prstGeom>
          <a:noFill/>
          <a:ln>
            <a:noFill/>
          </a:ln>
        </p:spPr>
        <p:txBody>
          <a:bodyPr spcFirstLastPara="1" wrap="square" lIns="51427" tIns="25706" rIns="51427" bIns="25706" anchor="t" anchorCtr="0">
            <a:spAutoFit/>
          </a:bodyPr>
          <a:lstStyle/>
          <a:p>
            <a:r>
              <a:rPr lang="en-US" dirty="0">
                <a:solidFill>
                  <a:srgbClr val="17365D"/>
                </a:solidFill>
                <a:latin typeface="Franklin Gothic Medium" panose="020B0603020102020204" pitchFamily="34" charset="0"/>
                <a:cs typeface="Calibri"/>
                <a:sym typeface="Calibri"/>
              </a:rPr>
              <a:t>Administrative Staff</a:t>
            </a:r>
            <a:endParaRPr dirty="0">
              <a:solidFill>
                <a:srgbClr val="17365D"/>
              </a:solidFill>
              <a:latin typeface="Franklin Gothic Medium" panose="020B0603020102020204" pitchFamily="34" charset="0"/>
              <a:cs typeface="Calibri"/>
              <a:sym typeface="Calibri"/>
            </a:endParaRPr>
          </a:p>
        </p:txBody>
      </p:sp>
      <p:sp>
        <p:nvSpPr>
          <p:cNvPr id="6" name="Google Shape;136;p2">
            <a:extLst>
              <a:ext uri="{FF2B5EF4-FFF2-40B4-BE49-F238E27FC236}">
                <a16:creationId xmlns:a16="http://schemas.microsoft.com/office/drawing/2014/main" id="{B7F0847D-1E94-B2CC-F12E-6F7DB35C5E15}"/>
              </a:ext>
            </a:extLst>
          </p:cNvPr>
          <p:cNvSpPr txBox="1"/>
          <p:nvPr/>
        </p:nvSpPr>
        <p:spPr>
          <a:xfrm>
            <a:off x="7032384" y="2867749"/>
            <a:ext cx="1424337" cy="790578"/>
          </a:xfrm>
          <a:prstGeom prst="rect">
            <a:avLst/>
          </a:prstGeom>
          <a:noFill/>
          <a:ln>
            <a:noFill/>
          </a:ln>
        </p:spPr>
        <p:txBody>
          <a:bodyPr spcFirstLastPara="1" wrap="square" lIns="51427" tIns="25706" rIns="51427" bIns="25706" anchor="t" anchorCtr="0">
            <a:spAutoFit/>
          </a:bodyPr>
          <a:lstStyle/>
          <a:p>
            <a:pPr algn="ctr"/>
            <a:r>
              <a:rPr lang="en-US" sz="1600" dirty="0">
                <a:solidFill>
                  <a:schemeClr val="dk1"/>
                </a:solidFill>
                <a:latin typeface="Franklin Gothic Medium" panose="020B0603020102020204" pitchFamily="34" charset="0"/>
                <a:ea typeface="Calibri"/>
                <a:cs typeface="Calibri"/>
                <a:sym typeface="Calibri"/>
              </a:rPr>
              <a:t>Kelsey McDaid</a:t>
            </a:r>
            <a:endParaRPr sz="1600" dirty="0">
              <a:latin typeface="Franklin Gothic Medium" panose="020B0603020102020204" pitchFamily="34" charset="0"/>
            </a:endParaRPr>
          </a:p>
          <a:p>
            <a:pPr algn="ctr"/>
            <a:r>
              <a:rPr lang="en-US" sz="1600" dirty="0">
                <a:solidFill>
                  <a:srgbClr val="E36C09"/>
                </a:solidFill>
                <a:latin typeface="Franklin Gothic Medium" panose="020B0603020102020204" pitchFamily="34" charset="0"/>
                <a:ea typeface="Calibri"/>
                <a:cs typeface="Calibri"/>
                <a:sym typeface="Calibri"/>
              </a:rPr>
              <a:t>Research </a:t>
            </a:r>
          </a:p>
          <a:p>
            <a:pPr algn="ctr"/>
            <a:r>
              <a:rPr lang="en-US" sz="1600" dirty="0">
                <a:solidFill>
                  <a:srgbClr val="E36C09"/>
                </a:solidFill>
                <a:latin typeface="Franklin Gothic Medium" panose="020B0603020102020204" pitchFamily="34" charset="0"/>
                <a:ea typeface="Calibri"/>
                <a:cs typeface="Calibri"/>
                <a:sym typeface="Calibri"/>
              </a:rPr>
              <a:t>Coordinator</a:t>
            </a:r>
            <a:endParaRPr sz="1600" dirty="0">
              <a:solidFill>
                <a:srgbClr val="E36C09"/>
              </a:solidFill>
              <a:latin typeface="Franklin Gothic Medium" panose="020B0603020102020204" pitchFamily="34" charset="0"/>
              <a:ea typeface="Calibri"/>
              <a:cs typeface="Calibri"/>
              <a:sym typeface="Calibri"/>
            </a:endParaRPr>
          </a:p>
        </p:txBody>
      </p:sp>
      <p:sp>
        <p:nvSpPr>
          <p:cNvPr id="7" name="Google Shape;139;p2">
            <a:extLst>
              <a:ext uri="{FF2B5EF4-FFF2-40B4-BE49-F238E27FC236}">
                <a16:creationId xmlns:a16="http://schemas.microsoft.com/office/drawing/2014/main" id="{A56522E6-326D-D070-D73A-A583B2FDE234}"/>
              </a:ext>
            </a:extLst>
          </p:cNvPr>
          <p:cNvSpPr txBox="1"/>
          <p:nvPr/>
        </p:nvSpPr>
        <p:spPr>
          <a:xfrm>
            <a:off x="9391351" y="2867332"/>
            <a:ext cx="1418959" cy="790578"/>
          </a:xfrm>
          <a:prstGeom prst="rect">
            <a:avLst/>
          </a:prstGeom>
          <a:noFill/>
          <a:ln>
            <a:noFill/>
          </a:ln>
        </p:spPr>
        <p:txBody>
          <a:bodyPr spcFirstLastPara="1" wrap="square" lIns="51427" tIns="25706" rIns="51427" bIns="25706" anchor="t" anchorCtr="0">
            <a:spAutoFit/>
          </a:bodyPr>
          <a:lstStyle/>
          <a:p>
            <a:pPr algn="ctr"/>
            <a:r>
              <a:rPr lang="en-US" sz="1600" dirty="0">
                <a:solidFill>
                  <a:schemeClr val="dk1"/>
                </a:solidFill>
                <a:latin typeface="Franklin Gothic Medium" panose="020B0603020102020204" pitchFamily="34" charset="0"/>
                <a:ea typeface="Calibri"/>
                <a:cs typeface="Calibri"/>
                <a:sym typeface="Calibri"/>
              </a:rPr>
              <a:t>Xiaohui Qiao</a:t>
            </a:r>
          </a:p>
          <a:p>
            <a:pPr algn="ctr"/>
            <a:r>
              <a:rPr lang="en-US" sz="1600" dirty="0">
                <a:solidFill>
                  <a:srgbClr val="E36C09"/>
                </a:solidFill>
                <a:latin typeface="Franklin Gothic Medium" panose="020B0603020102020204" pitchFamily="34" charset="0"/>
                <a:ea typeface="Calibri"/>
                <a:cs typeface="Calibri"/>
              </a:rPr>
              <a:t>Research Asst. Prof.</a:t>
            </a:r>
          </a:p>
        </p:txBody>
      </p:sp>
      <p:sp>
        <p:nvSpPr>
          <p:cNvPr id="8" name="Google Shape;140;p2">
            <a:extLst>
              <a:ext uri="{FF2B5EF4-FFF2-40B4-BE49-F238E27FC236}">
                <a16:creationId xmlns:a16="http://schemas.microsoft.com/office/drawing/2014/main" id="{B5294305-D793-6822-BB0B-0BD5C3BA8145}"/>
              </a:ext>
            </a:extLst>
          </p:cNvPr>
          <p:cNvSpPr txBox="1"/>
          <p:nvPr/>
        </p:nvSpPr>
        <p:spPr>
          <a:xfrm>
            <a:off x="5952187" y="3690291"/>
            <a:ext cx="3147721" cy="267358"/>
          </a:xfrm>
          <a:prstGeom prst="rect">
            <a:avLst/>
          </a:prstGeom>
          <a:noFill/>
          <a:ln>
            <a:noFill/>
          </a:ln>
        </p:spPr>
        <p:txBody>
          <a:bodyPr spcFirstLastPara="1" wrap="square" lIns="51427" tIns="25706" rIns="51427" bIns="25706" anchor="t" anchorCtr="0">
            <a:spAutoFit/>
          </a:bodyPr>
          <a:lstStyle/>
          <a:p>
            <a:r>
              <a:rPr lang="en-US" dirty="0">
                <a:solidFill>
                  <a:srgbClr val="17365D"/>
                </a:solidFill>
                <a:latin typeface="Franklin Gothic Medium" panose="020B0603020102020204" pitchFamily="34" charset="0"/>
                <a:ea typeface="Calibri"/>
                <a:cs typeface="Calibri"/>
                <a:sym typeface="Calibri"/>
              </a:rPr>
              <a:t>Graduate Research Assistants</a:t>
            </a:r>
            <a:endParaRPr dirty="0">
              <a:solidFill>
                <a:srgbClr val="17365D"/>
              </a:solidFill>
              <a:latin typeface="Franklin Gothic Medium" panose="020B0603020102020204" pitchFamily="34" charset="0"/>
              <a:ea typeface="Calibri"/>
              <a:cs typeface="Calibri"/>
              <a:sym typeface="Calibri"/>
            </a:endParaRPr>
          </a:p>
        </p:txBody>
      </p:sp>
      <p:sp>
        <p:nvSpPr>
          <p:cNvPr id="9" name="Google Shape;142;p2">
            <a:extLst>
              <a:ext uri="{FF2B5EF4-FFF2-40B4-BE49-F238E27FC236}">
                <a16:creationId xmlns:a16="http://schemas.microsoft.com/office/drawing/2014/main" id="{490096E7-4A49-FE8B-CF18-0DFA6D9574E8}"/>
              </a:ext>
            </a:extLst>
          </p:cNvPr>
          <p:cNvSpPr txBox="1"/>
          <p:nvPr/>
        </p:nvSpPr>
        <p:spPr>
          <a:xfrm>
            <a:off x="7081683" y="5855257"/>
            <a:ext cx="1134610" cy="298135"/>
          </a:xfrm>
          <a:prstGeom prst="rect">
            <a:avLst/>
          </a:prstGeom>
          <a:noFill/>
          <a:ln>
            <a:noFill/>
          </a:ln>
        </p:spPr>
        <p:txBody>
          <a:bodyPr spcFirstLastPara="1" wrap="square" lIns="51427" tIns="25706" rIns="51427" bIns="25706" anchor="t" anchorCtr="0">
            <a:spAutoFit/>
          </a:bodyPr>
          <a:lstStyle/>
          <a:p>
            <a:r>
              <a:rPr lang="en-US" sz="1600" dirty="0">
                <a:solidFill>
                  <a:schemeClr val="dk1"/>
                </a:solidFill>
                <a:latin typeface="Franklin Gothic Medium" panose="020B0603020102020204" pitchFamily="34" charset="0"/>
                <a:ea typeface="Calibri"/>
                <a:cs typeface="Calibri"/>
                <a:sym typeface="Calibri"/>
              </a:rPr>
              <a:t>Youmin Li</a:t>
            </a:r>
            <a:endParaRPr lang="en-US" sz="1600" dirty="0">
              <a:solidFill>
                <a:schemeClr val="dk1"/>
              </a:solidFill>
              <a:latin typeface="Franklin Gothic Medium" panose="020B0603020102020204" pitchFamily="34" charset="0"/>
              <a:ea typeface="Calibri"/>
              <a:cs typeface="Calibri"/>
            </a:endParaRPr>
          </a:p>
        </p:txBody>
      </p:sp>
      <p:sp>
        <p:nvSpPr>
          <p:cNvPr id="10" name="Google Shape;146;p2">
            <a:extLst>
              <a:ext uri="{FF2B5EF4-FFF2-40B4-BE49-F238E27FC236}">
                <a16:creationId xmlns:a16="http://schemas.microsoft.com/office/drawing/2014/main" id="{5C737699-2AE5-E91F-E898-24FD24C4CC52}"/>
              </a:ext>
            </a:extLst>
          </p:cNvPr>
          <p:cNvSpPr txBox="1"/>
          <p:nvPr/>
        </p:nvSpPr>
        <p:spPr>
          <a:xfrm>
            <a:off x="5312263" y="5859575"/>
            <a:ext cx="1624725" cy="298135"/>
          </a:xfrm>
          <a:prstGeom prst="rect">
            <a:avLst/>
          </a:prstGeom>
          <a:noFill/>
          <a:ln>
            <a:noFill/>
          </a:ln>
        </p:spPr>
        <p:txBody>
          <a:bodyPr spcFirstLastPara="1" wrap="square" lIns="51427" tIns="25706" rIns="51427" bIns="25706" anchor="t" anchorCtr="0">
            <a:spAutoFit/>
          </a:bodyPr>
          <a:lstStyle/>
          <a:p>
            <a:r>
              <a:rPr lang="en-US" sz="1600" dirty="0">
                <a:solidFill>
                  <a:schemeClr val="dk1"/>
                </a:solidFill>
                <a:latin typeface="Franklin Gothic Medium" panose="020B0603020102020204" pitchFamily="34" charset="0"/>
                <a:ea typeface="Calibri"/>
                <a:cs typeface="Calibri"/>
                <a:sym typeface="Calibri"/>
              </a:rPr>
              <a:t>Roberto Koeneke</a:t>
            </a:r>
            <a:endParaRPr sz="1600" dirty="0">
              <a:solidFill>
                <a:schemeClr val="dk1"/>
              </a:solidFill>
              <a:latin typeface="Franklin Gothic Medium" panose="020B0603020102020204" pitchFamily="34" charset="0"/>
            </a:endParaRPr>
          </a:p>
        </p:txBody>
      </p:sp>
      <p:pic>
        <p:nvPicPr>
          <p:cNvPr id="11" name="Picture 10" descr="A person in a blue shirt&#10;&#10;Description automatically generated">
            <a:extLst>
              <a:ext uri="{FF2B5EF4-FFF2-40B4-BE49-F238E27FC236}">
                <a16:creationId xmlns:a16="http://schemas.microsoft.com/office/drawing/2014/main" id="{A7AA2CBA-D16F-E846-1AF3-E9EACED134B0}"/>
              </a:ext>
            </a:extLst>
          </p:cNvPr>
          <p:cNvPicPr>
            <a:picLocks noChangeAspect="1"/>
          </p:cNvPicPr>
          <p:nvPr/>
        </p:nvPicPr>
        <p:blipFill>
          <a:blip r:embed="rId4"/>
          <a:stretch>
            <a:fillRect/>
          </a:stretch>
        </p:blipFill>
        <p:spPr>
          <a:xfrm>
            <a:off x="5456958" y="4103337"/>
            <a:ext cx="1278084" cy="1699851"/>
          </a:xfrm>
          <a:prstGeom prst="rect">
            <a:avLst/>
          </a:prstGeom>
        </p:spPr>
      </p:pic>
      <p:pic>
        <p:nvPicPr>
          <p:cNvPr id="12" name="Picture 2" descr="XiaohuiQiao220">
            <a:extLst>
              <a:ext uri="{FF2B5EF4-FFF2-40B4-BE49-F238E27FC236}">
                <a16:creationId xmlns:a16="http://schemas.microsoft.com/office/drawing/2014/main" id="{CF701F79-6940-A514-C550-42E012D8C0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91350" y="1169390"/>
            <a:ext cx="1418960" cy="1696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B16B40D6-B766-B324-79EC-00780604CC5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flipH="1">
            <a:off x="8424632" y="4098918"/>
            <a:ext cx="1302550" cy="16998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E82A759-F5DC-B543-39BD-2060B20A96B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09595" y="1183577"/>
            <a:ext cx="1279641" cy="1696302"/>
          </a:xfrm>
          <a:prstGeom prst="rect">
            <a:avLst/>
          </a:prstGeom>
        </p:spPr>
      </p:pic>
      <p:sp>
        <p:nvSpPr>
          <p:cNvPr id="15" name="Google Shape;146;p2">
            <a:extLst>
              <a:ext uri="{FF2B5EF4-FFF2-40B4-BE49-F238E27FC236}">
                <a16:creationId xmlns:a16="http://schemas.microsoft.com/office/drawing/2014/main" id="{F2CBAC45-19AB-0A9E-045C-600AC0CC9A24}"/>
              </a:ext>
            </a:extLst>
          </p:cNvPr>
          <p:cNvSpPr txBox="1"/>
          <p:nvPr/>
        </p:nvSpPr>
        <p:spPr>
          <a:xfrm>
            <a:off x="8378393" y="5861215"/>
            <a:ext cx="1506087" cy="298135"/>
          </a:xfrm>
          <a:prstGeom prst="rect">
            <a:avLst/>
          </a:prstGeom>
          <a:noFill/>
          <a:ln>
            <a:noFill/>
          </a:ln>
        </p:spPr>
        <p:txBody>
          <a:bodyPr spcFirstLastPara="1" wrap="square" lIns="51427" tIns="25706" rIns="51427" bIns="25706" anchor="t" anchorCtr="0">
            <a:spAutoFit/>
          </a:bodyPr>
          <a:lstStyle/>
          <a:p>
            <a:r>
              <a:rPr lang="en-US" sz="1600" dirty="0">
                <a:solidFill>
                  <a:schemeClr val="dk1"/>
                </a:solidFill>
                <a:latin typeface="Franklin Gothic Medium" panose="020B0603020102020204" pitchFamily="34" charset="0"/>
                <a:ea typeface="Calibri"/>
                <a:cs typeface="Calibri"/>
                <a:sym typeface="Calibri"/>
              </a:rPr>
              <a:t>Liam Corcoran</a:t>
            </a:r>
            <a:endParaRPr sz="1600" dirty="0">
              <a:solidFill>
                <a:schemeClr val="dk1"/>
              </a:solidFill>
              <a:latin typeface="Franklin Gothic Medium" panose="020B0603020102020204" pitchFamily="34" charset="0"/>
            </a:endParaRPr>
          </a:p>
        </p:txBody>
      </p:sp>
      <p:pic>
        <p:nvPicPr>
          <p:cNvPr id="1026" name="Picture 2">
            <a:extLst>
              <a:ext uri="{FF2B5EF4-FFF2-40B4-BE49-F238E27FC236}">
                <a16:creationId xmlns:a16="http://schemas.microsoft.com/office/drawing/2014/main" id="{AC151A9D-C436-1CDA-6B69-16979EA2CCE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879739" y="4107144"/>
            <a:ext cx="1353300" cy="169162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56;p14">
            <a:extLst>
              <a:ext uri="{FF2B5EF4-FFF2-40B4-BE49-F238E27FC236}">
                <a16:creationId xmlns:a16="http://schemas.microsoft.com/office/drawing/2014/main" id="{429C3DC3-3153-14BA-77A1-39D8353BDBE8}"/>
              </a:ext>
            </a:extLst>
          </p:cNvPr>
          <p:cNvSpPr/>
          <p:nvPr/>
        </p:nvSpPr>
        <p:spPr>
          <a:xfrm>
            <a:off x="0" y="-1"/>
            <a:ext cx="101600" cy="6858001"/>
          </a:xfrm>
          <a:prstGeom prst="rect">
            <a:avLst/>
          </a:prstGeom>
          <a:solidFill>
            <a:srgbClr val="0047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7" name="Google Shape;31;p10">
            <a:extLst>
              <a:ext uri="{FF2B5EF4-FFF2-40B4-BE49-F238E27FC236}">
                <a16:creationId xmlns:a16="http://schemas.microsoft.com/office/drawing/2014/main" id="{46EC0C70-53CB-E03E-C8E8-29E2CAC1CEA9}"/>
              </a:ext>
            </a:extLst>
          </p:cNvPr>
          <p:cNvSpPr/>
          <p:nvPr/>
        </p:nvSpPr>
        <p:spPr>
          <a:xfrm>
            <a:off x="12090399" y="-2"/>
            <a:ext cx="206375" cy="6858001"/>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8" name="Google Shape;146;p2">
            <a:extLst>
              <a:ext uri="{FF2B5EF4-FFF2-40B4-BE49-F238E27FC236}">
                <a16:creationId xmlns:a16="http://schemas.microsoft.com/office/drawing/2014/main" id="{99BABB9C-513E-36AA-495B-CAB4BAFE7B77}"/>
              </a:ext>
            </a:extLst>
          </p:cNvPr>
          <p:cNvSpPr txBox="1"/>
          <p:nvPr/>
        </p:nvSpPr>
        <p:spPr>
          <a:xfrm>
            <a:off x="10095619" y="5855256"/>
            <a:ext cx="1506087" cy="298135"/>
          </a:xfrm>
          <a:prstGeom prst="rect">
            <a:avLst/>
          </a:prstGeom>
          <a:noFill/>
          <a:ln>
            <a:noFill/>
          </a:ln>
        </p:spPr>
        <p:txBody>
          <a:bodyPr spcFirstLastPara="1" wrap="square" lIns="51427" tIns="25706" rIns="51427" bIns="25706" anchor="t" anchorCtr="0">
            <a:spAutoFit/>
          </a:bodyPr>
          <a:lstStyle/>
          <a:p>
            <a:r>
              <a:rPr lang="en-US" sz="1600" dirty="0">
                <a:solidFill>
                  <a:schemeClr val="dk1"/>
                </a:solidFill>
                <a:latin typeface="Franklin Gothic Medium" panose="020B0603020102020204" pitchFamily="34" charset="0"/>
                <a:ea typeface="Calibri"/>
                <a:cs typeface="Calibri"/>
                <a:sym typeface="Calibri"/>
              </a:rPr>
              <a:t>Brooke Ulrich</a:t>
            </a:r>
            <a:endParaRPr sz="1600" dirty="0">
              <a:solidFill>
                <a:schemeClr val="dk1"/>
              </a:solidFill>
              <a:latin typeface="Franklin Gothic Medium" panose="020B0603020102020204" pitchFamily="34" charset="0"/>
            </a:endParaRPr>
          </a:p>
        </p:txBody>
      </p:sp>
      <p:sp>
        <p:nvSpPr>
          <p:cNvPr id="19" name="Google Shape;140;p2">
            <a:extLst>
              <a:ext uri="{FF2B5EF4-FFF2-40B4-BE49-F238E27FC236}">
                <a16:creationId xmlns:a16="http://schemas.microsoft.com/office/drawing/2014/main" id="{EAD0521C-C684-A12B-02C4-9D900B6F3D1C}"/>
              </a:ext>
            </a:extLst>
          </p:cNvPr>
          <p:cNvSpPr txBox="1"/>
          <p:nvPr/>
        </p:nvSpPr>
        <p:spPr>
          <a:xfrm>
            <a:off x="10095619" y="3694466"/>
            <a:ext cx="3147721" cy="328913"/>
          </a:xfrm>
          <a:prstGeom prst="rect">
            <a:avLst/>
          </a:prstGeom>
          <a:noFill/>
          <a:ln>
            <a:noFill/>
          </a:ln>
        </p:spPr>
        <p:txBody>
          <a:bodyPr spcFirstLastPara="1" wrap="square" lIns="51427" tIns="25706" rIns="51427" bIns="25706" anchor="t" anchorCtr="0">
            <a:spAutoFit/>
          </a:bodyPr>
          <a:lstStyle/>
          <a:p>
            <a:r>
              <a:rPr lang="en-US" dirty="0">
                <a:solidFill>
                  <a:srgbClr val="17365D"/>
                </a:solidFill>
                <a:latin typeface="Franklin Gothic Medium" panose="020B0603020102020204" pitchFamily="34" charset="0"/>
                <a:ea typeface="Calibri"/>
                <a:cs typeface="Calibri"/>
                <a:sym typeface="Calibri"/>
              </a:rPr>
              <a:t>Student Assistant</a:t>
            </a:r>
            <a:endParaRPr dirty="0">
              <a:solidFill>
                <a:srgbClr val="17365D"/>
              </a:solidFill>
              <a:latin typeface="Franklin Gothic Medium" panose="020B0603020102020204" pitchFamily="34" charset="0"/>
              <a:ea typeface="Calibri"/>
              <a:cs typeface="Calibri"/>
              <a:sym typeface="Calibri"/>
            </a:endParaRPr>
          </a:p>
        </p:txBody>
      </p:sp>
      <p:pic>
        <p:nvPicPr>
          <p:cNvPr id="20" name="Picture 2">
            <a:extLst>
              <a:ext uri="{FF2B5EF4-FFF2-40B4-BE49-F238E27FC236}">
                <a16:creationId xmlns:a16="http://schemas.microsoft.com/office/drawing/2014/main" id="{3964E241-D246-4E2F-D3F5-7CDC8F048319}"/>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0144671" y="4067494"/>
            <a:ext cx="1484104" cy="1731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tree stump in the grass&#10;&#10;Description automatically generated with medium confidence">
            <a:extLst>
              <a:ext uri="{FF2B5EF4-FFF2-40B4-BE49-F238E27FC236}">
                <a16:creationId xmlns:a16="http://schemas.microsoft.com/office/drawing/2014/main" id="{0860CD9C-6332-6BE1-DEBB-D94C37F34D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9728869" y="3771415"/>
            <a:ext cx="2287939" cy="2568581"/>
          </a:xfrm>
          <a:prstGeom prst="rect">
            <a:avLst/>
          </a:prstGeom>
        </p:spPr>
      </p:pic>
      <p:pic>
        <p:nvPicPr>
          <p:cNvPr id="14" name="Picture 13">
            <a:extLst>
              <a:ext uri="{FF2B5EF4-FFF2-40B4-BE49-F238E27FC236}">
                <a16:creationId xmlns:a16="http://schemas.microsoft.com/office/drawing/2014/main" id="{CC6D21ED-234E-A9E5-18F9-56107332315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941975" y="2018278"/>
            <a:ext cx="2723755" cy="2507111"/>
          </a:xfrm>
          <a:prstGeom prst="rect">
            <a:avLst/>
          </a:prstGeom>
        </p:spPr>
      </p:pic>
      <p:sp>
        <p:nvSpPr>
          <p:cNvPr id="2" name="Title 1">
            <a:extLst>
              <a:ext uri="{FF2B5EF4-FFF2-40B4-BE49-F238E27FC236}">
                <a16:creationId xmlns:a16="http://schemas.microsoft.com/office/drawing/2014/main" id="{8154D585-5247-4AE8-3853-CA7A37B1101C}"/>
              </a:ext>
            </a:extLst>
          </p:cNvPr>
          <p:cNvSpPr>
            <a:spLocks noGrp="1"/>
          </p:cNvSpPr>
          <p:nvPr>
            <p:ph type="title"/>
          </p:nvPr>
        </p:nvSpPr>
        <p:spPr>
          <a:xfrm>
            <a:off x="-251593" y="-112194"/>
            <a:ext cx="6976533" cy="1143000"/>
          </a:xfrm>
        </p:spPr>
        <p:txBody>
          <a:bodyPr>
            <a:normAutofit/>
          </a:bodyPr>
          <a:lstStyle/>
          <a:p>
            <a:r>
              <a:rPr lang="en-US" sz="3200" b="1">
                <a:latin typeface="+mj-lt"/>
              </a:rPr>
              <a:t>Asset and production damage</a:t>
            </a:r>
          </a:p>
        </p:txBody>
      </p:sp>
      <p:sp>
        <p:nvSpPr>
          <p:cNvPr id="4" name="TextBox 3">
            <a:extLst>
              <a:ext uri="{FF2B5EF4-FFF2-40B4-BE49-F238E27FC236}">
                <a16:creationId xmlns:a16="http://schemas.microsoft.com/office/drawing/2014/main" id="{12214CB4-A19B-9611-34E0-F35757C3E5CF}"/>
              </a:ext>
            </a:extLst>
          </p:cNvPr>
          <p:cNvSpPr txBox="1"/>
          <p:nvPr/>
        </p:nvSpPr>
        <p:spPr>
          <a:xfrm>
            <a:off x="306729" y="930228"/>
            <a:ext cx="4483312" cy="332398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dirty="0">
                <a:solidFill>
                  <a:srgbClr val="17365D"/>
                </a:solidFill>
                <a:latin typeface="+mj-lt"/>
                <a:cs typeface="Calibri"/>
              </a:rPr>
              <a:t>Survey respondents reported damage to or destruction of the following types of agricultural assets: </a:t>
            </a:r>
          </a:p>
          <a:p>
            <a:pPr marL="742950" lvl="1" indent="-285750">
              <a:buFont typeface="Calibri" panose="020F0502020204030204" pitchFamily="34" charset="0"/>
              <a:buChar char="–"/>
            </a:pPr>
            <a:r>
              <a:rPr lang="en-US" dirty="0">
                <a:solidFill>
                  <a:srgbClr val="17365D"/>
                </a:solidFill>
                <a:latin typeface="+mj-lt"/>
                <a:cs typeface="Calibri"/>
              </a:rPr>
              <a:t>Homes</a:t>
            </a:r>
          </a:p>
          <a:p>
            <a:pPr marL="742950" lvl="1" indent="-285750">
              <a:buFont typeface="Calibri" panose="020F0502020204030204" pitchFamily="34" charset="0"/>
              <a:buChar char="–"/>
            </a:pPr>
            <a:r>
              <a:rPr lang="en-US" dirty="0">
                <a:solidFill>
                  <a:srgbClr val="17365D"/>
                </a:solidFill>
                <a:latin typeface="+mj-lt"/>
              </a:rPr>
              <a:t>Barns and storage structures</a:t>
            </a:r>
          </a:p>
          <a:p>
            <a:pPr marL="742950" lvl="1" indent="-285750">
              <a:buFont typeface="Calibri" panose="020F0502020204030204" pitchFamily="34" charset="0"/>
              <a:buChar char="–"/>
            </a:pPr>
            <a:r>
              <a:rPr lang="en-US" dirty="0">
                <a:solidFill>
                  <a:srgbClr val="17365D"/>
                </a:solidFill>
                <a:latin typeface="+mj-lt"/>
              </a:rPr>
              <a:t>Livestock sheds and watering points</a:t>
            </a:r>
            <a:endParaRPr lang="en-US" dirty="0">
              <a:latin typeface="+mj-lt"/>
            </a:endParaRPr>
          </a:p>
          <a:p>
            <a:pPr marL="742950" lvl="1" indent="-285750">
              <a:buFont typeface="Calibri" panose="020F0502020204030204" pitchFamily="34" charset="0"/>
              <a:buChar char="–"/>
            </a:pPr>
            <a:r>
              <a:rPr lang="en-US" dirty="0">
                <a:solidFill>
                  <a:srgbClr val="17365D"/>
                </a:solidFill>
                <a:latin typeface="+mj-lt"/>
              </a:rPr>
              <a:t>Greenhouse and other growing structures</a:t>
            </a:r>
            <a:endParaRPr lang="en-US" dirty="0">
              <a:solidFill>
                <a:srgbClr val="17365D"/>
              </a:solidFill>
              <a:latin typeface="+mj-lt"/>
              <a:cs typeface="Calibri"/>
            </a:endParaRPr>
          </a:p>
          <a:p>
            <a:pPr marL="742950" lvl="1" indent="-285750">
              <a:buFont typeface="Calibri,Sans-Serif" panose="020F0502020204030204" pitchFamily="34" charset="0"/>
              <a:buChar char="–"/>
            </a:pPr>
            <a:r>
              <a:rPr lang="en-US" dirty="0">
                <a:solidFill>
                  <a:srgbClr val="17365D"/>
                </a:solidFill>
                <a:latin typeface="+mj-lt"/>
              </a:rPr>
              <a:t>Fencing (exterior and interior)</a:t>
            </a:r>
            <a:endParaRPr lang="en-US" dirty="0">
              <a:latin typeface="+mj-lt"/>
            </a:endParaRPr>
          </a:p>
          <a:p>
            <a:pPr marL="742950" lvl="1" indent="-285750">
              <a:buFont typeface="Calibri" panose="020F0502020204030204" pitchFamily="34" charset="0"/>
              <a:buChar char="–"/>
            </a:pPr>
            <a:r>
              <a:rPr lang="en-US" dirty="0">
                <a:solidFill>
                  <a:srgbClr val="17365D"/>
                </a:solidFill>
                <a:latin typeface="+mj-lt"/>
              </a:rPr>
              <a:t>Irrigation systems</a:t>
            </a:r>
            <a:endParaRPr lang="en-US" dirty="0">
              <a:solidFill>
                <a:srgbClr val="17365D"/>
              </a:solidFill>
              <a:latin typeface="+mj-lt"/>
              <a:cs typeface="Calibri"/>
            </a:endParaRPr>
          </a:p>
          <a:p>
            <a:pPr marL="742950" lvl="1" indent="-285750">
              <a:buFont typeface="Calibri" panose="020F0502020204030204" pitchFamily="34" charset="0"/>
              <a:buChar char="–"/>
            </a:pPr>
            <a:r>
              <a:rPr lang="en-US" dirty="0">
                <a:solidFill>
                  <a:srgbClr val="17365D"/>
                </a:solidFill>
                <a:latin typeface="+mj-lt"/>
                <a:cs typeface="Calibri"/>
              </a:rPr>
              <a:t>Conservation structures </a:t>
            </a:r>
            <a:endParaRPr lang="en-US" dirty="0">
              <a:latin typeface="+mj-lt"/>
            </a:endParaRPr>
          </a:p>
          <a:p>
            <a:pPr marL="742950" lvl="1" indent="-285750">
              <a:buFont typeface="Calibri" panose="020F0502020204030204" pitchFamily="34" charset="0"/>
              <a:buChar char="–"/>
            </a:pPr>
            <a:r>
              <a:rPr lang="en-US" dirty="0">
                <a:solidFill>
                  <a:srgbClr val="17365D"/>
                </a:solidFill>
                <a:latin typeface="+mj-lt"/>
                <a:cs typeface="Calibri"/>
              </a:rPr>
              <a:t>Aquaculture structures and equipment</a:t>
            </a:r>
            <a:endParaRPr lang="en-US" dirty="0">
              <a:latin typeface="+mj-lt"/>
            </a:endParaRPr>
          </a:p>
          <a:p>
            <a:pPr marL="742950" lvl="1" indent="-285750">
              <a:buFont typeface="Calibri" panose="020F0502020204030204" pitchFamily="34" charset="0"/>
              <a:buChar char="–"/>
            </a:pPr>
            <a:r>
              <a:rPr lang="en-US" dirty="0">
                <a:solidFill>
                  <a:srgbClr val="17365D"/>
                </a:solidFill>
                <a:latin typeface="+mj-lt"/>
                <a:cs typeface="Calibri"/>
              </a:rPr>
              <a:t>Honey bee boxes</a:t>
            </a:r>
            <a:endParaRPr lang="en-US" sz="1600" dirty="0">
              <a:solidFill>
                <a:srgbClr val="17365D"/>
              </a:solidFill>
              <a:latin typeface="+mj-lt"/>
              <a:cs typeface="Calibri"/>
            </a:endParaRPr>
          </a:p>
          <a:p>
            <a:pPr marL="742950" lvl="1" indent="-285750">
              <a:buFont typeface="Calibri" panose="020F0502020204030204" pitchFamily="34" charset="0"/>
              <a:buChar char="–"/>
            </a:pPr>
            <a:r>
              <a:rPr lang="en-US" dirty="0">
                <a:solidFill>
                  <a:srgbClr val="17365D"/>
                </a:solidFill>
                <a:latin typeface="+mj-lt"/>
                <a:cs typeface="Calibri"/>
              </a:rPr>
              <a:t>Farm equipment (tractors, vehicles, greenhouse heating/cooling, etc.)</a:t>
            </a:r>
          </a:p>
          <a:p>
            <a:pPr marL="742950" lvl="1" indent="-285750">
              <a:buFont typeface="Calibri" panose="020F0502020204030204" pitchFamily="34" charset="0"/>
              <a:buChar char="–"/>
            </a:pPr>
            <a:r>
              <a:rPr lang="en-US" dirty="0">
                <a:solidFill>
                  <a:srgbClr val="17365D"/>
                </a:solidFill>
                <a:latin typeface="+mj-lt"/>
                <a:cs typeface="Calibri"/>
              </a:rPr>
              <a:t>Perennial plantings</a:t>
            </a:r>
          </a:p>
        </p:txBody>
      </p:sp>
      <p:sp>
        <p:nvSpPr>
          <p:cNvPr id="13" name="Subtitle 2">
            <a:extLst>
              <a:ext uri="{FF2B5EF4-FFF2-40B4-BE49-F238E27FC236}">
                <a16:creationId xmlns:a16="http://schemas.microsoft.com/office/drawing/2014/main" id="{9ACA35AB-E103-0DE3-D51C-0200A29752C1}"/>
              </a:ext>
            </a:extLst>
          </p:cNvPr>
          <p:cNvSpPr txBox="1">
            <a:spLocks/>
          </p:cNvSpPr>
          <p:nvPr/>
        </p:nvSpPr>
        <p:spPr>
          <a:xfrm>
            <a:off x="6557575" y="6535320"/>
            <a:ext cx="5634425" cy="44806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100" kern="1200">
                <a:solidFill>
                  <a:schemeClr val="tx2">
                    <a:lumMod val="75000"/>
                  </a:schemeClr>
                </a:solidFill>
                <a:latin typeface="+mn-lt"/>
                <a:ea typeface="+mn-ea"/>
                <a:cs typeface="+mn-cs"/>
              </a:defRPr>
            </a:lvl1pPr>
            <a:lvl2pPr marL="557213" indent="-214313" algn="l" defTabSz="342900" rtl="0" eaLnBrk="1" latinLnBrk="0" hangingPunct="1">
              <a:spcBef>
                <a:spcPct val="20000"/>
              </a:spcBef>
              <a:buFont typeface="Arial"/>
              <a:buChar char="–"/>
              <a:defRPr sz="1800" kern="1200">
                <a:solidFill>
                  <a:schemeClr val="tx2">
                    <a:lumMod val="75000"/>
                  </a:schemeClr>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2">
                    <a:lumMod val="75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200">
                <a:solidFill>
                  <a:srgbClr val="17365D"/>
                </a:solidFill>
              </a:rPr>
              <a:t>Photos courtesy of survey respondents.</a:t>
            </a:r>
          </a:p>
        </p:txBody>
      </p:sp>
      <p:sp>
        <p:nvSpPr>
          <p:cNvPr id="3" name="TextBox 2">
            <a:extLst>
              <a:ext uri="{FF2B5EF4-FFF2-40B4-BE49-F238E27FC236}">
                <a16:creationId xmlns:a16="http://schemas.microsoft.com/office/drawing/2014/main" id="{F6EAEFE8-E185-C39A-E684-928D7194242E}"/>
              </a:ext>
            </a:extLst>
          </p:cNvPr>
          <p:cNvSpPr txBox="1"/>
          <p:nvPr/>
        </p:nvSpPr>
        <p:spPr>
          <a:xfrm>
            <a:off x="306729" y="4205369"/>
            <a:ext cx="4638269" cy="246221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dirty="0">
                <a:solidFill>
                  <a:srgbClr val="17365D"/>
                </a:solidFill>
                <a:latin typeface="+mj-lt"/>
                <a:cs typeface="Calibri"/>
              </a:rPr>
              <a:t>Survey respondents also reported damage to or destruction of stored harvested products and the following types of stored inputs: </a:t>
            </a:r>
          </a:p>
          <a:p>
            <a:pPr marL="742950" lvl="1" indent="-285750">
              <a:buFont typeface="Calibri" panose="020F0502020204030204" pitchFamily="34" charset="0"/>
              <a:buChar char="–"/>
            </a:pPr>
            <a:r>
              <a:rPr lang="en-US" dirty="0">
                <a:solidFill>
                  <a:srgbClr val="17365D"/>
                </a:solidFill>
                <a:latin typeface="+mj-lt"/>
                <a:cs typeface="Calibri"/>
              </a:rPr>
              <a:t>Stored animal products (e.g., eggs, meat, milk)</a:t>
            </a:r>
          </a:p>
          <a:p>
            <a:pPr marL="742950" lvl="1" indent="-285750">
              <a:buFont typeface="Calibri" panose="020F0502020204030204" pitchFamily="34" charset="0"/>
              <a:buChar char="–"/>
            </a:pPr>
            <a:r>
              <a:rPr lang="en-US" dirty="0">
                <a:solidFill>
                  <a:srgbClr val="17365D"/>
                </a:solidFill>
                <a:latin typeface="+mj-lt"/>
                <a:cs typeface="Calibri"/>
              </a:rPr>
              <a:t>Stored food fishes</a:t>
            </a:r>
          </a:p>
          <a:p>
            <a:pPr marL="742950" lvl="1" indent="-285750">
              <a:buFont typeface="Calibri" panose="020F0502020204030204" pitchFamily="34" charset="0"/>
              <a:buChar char="–"/>
            </a:pPr>
            <a:r>
              <a:rPr lang="en-US" dirty="0">
                <a:solidFill>
                  <a:srgbClr val="17365D"/>
                </a:solidFill>
                <a:latin typeface="+mj-lt"/>
                <a:cs typeface="Calibri"/>
              </a:rPr>
              <a:t>Fertilizer, pesticides, and animal medicine </a:t>
            </a:r>
          </a:p>
          <a:p>
            <a:pPr marL="742950" lvl="1" indent="-285750">
              <a:buFont typeface="Calibri" panose="020F0502020204030204" pitchFamily="34" charset="0"/>
              <a:buChar char="–"/>
            </a:pPr>
            <a:r>
              <a:rPr lang="en-US" dirty="0">
                <a:solidFill>
                  <a:srgbClr val="17365D"/>
                </a:solidFill>
                <a:latin typeface="+mj-lt"/>
                <a:cs typeface="Calibri"/>
              </a:rPr>
              <a:t>Seeds</a:t>
            </a:r>
          </a:p>
          <a:p>
            <a:pPr marL="742950" lvl="1" indent="-285750">
              <a:buFont typeface="Calibri" panose="020F0502020204030204" pitchFamily="34" charset="0"/>
              <a:buChar char="–"/>
            </a:pPr>
            <a:r>
              <a:rPr lang="en-US" dirty="0">
                <a:solidFill>
                  <a:srgbClr val="17365D"/>
                </a:solidFill>
                <a:latin typeface="+mj-lt"/>
                <a:cs typeface="Calibri"/>
              </a:rPr>
              <a:t>Fish feed, fingerlings, aquatic medicine</a:t>
            </a:r>
          </a:p>
          <a:p>
            <a:pPr marL="742950" lvl="1" indent="-285750">
              <a:buFont typeface="Calibri" panose="020F0502020204030204" pitchFamily="34" charset="0"/>
              <a:buChar char="–"/>
            </a:pPr>
            <a:r>
              <a:rPr lang="en-US" dirty="0">
                <a:solidFill>
                  <a:srgbClr val="17365D"/>
                </a:solidFill>
                <a:latin typeface="+mj-lt"/>
                <a:cs typeface="Calibri"/>
              </a:rPr>
              <a:t>Honey bee feed</a:t>
            </a:r>
          </a:p>
          <a:p>
            <a:pPr marL="742950" lvl="1" indent="-285750">
              <a:buFont typeface="Calibri" panose="020F0502020204030204" pitchFamily="34" charset="0"/>
              <a:buChar char="–"/>
            </a:pPr>
            <a:r>
              <a:rPr lang="en-US" dirty="0">
                <a:solidFill>
                  <a:srgbClr val="17365D"/>
                </a:solidFill>
                <a:latin typeface="+mj-lt"/>
                <a:cs typeface="Calibri"/>
              </a:rPr>
              <a:t>Stored hay, millet, and feed grain</a:t>
            </a:r>
          </a:p>
          <a:p>
            <a:pPr marL="742950" lvl="1" indent="-285750">
              <a:buFont typeface="Calibri" panose="020F0502020204030204" pitchFamily="34" charset="0"/>
              <a:buChar char="–"/>
            </a:pPr>
            <a:r>
              <a:rPr lang="en-US" dirty="0">
                <a:solidFill>
                  <a:srgbClr val="17365D"/>
                </a:solidFill>
                <a:latin typeface="+mj-lt"/>
                <a:cs typeface="Calibri"/>
              </a:rPr>
              <a:t>Bird scratch/feed</a:t>
            </a:r>
          </a:p>
        </p:txBody>
      </p:sp>
      <p:pic>
        <p:nvPicPr>
          <p:cNvPr id="12" name="Picture 11" descr="A black tarp coverings on a field&#10;&#10;Description automatically generated">
            <a:extLst>
              <a:ext uri="{FF2B5EF4-FFF2-40B4-BE49-F238E27FC236}">
                <a16:creationId xmlns:a16="http://schemas.microsoft.com/office/drawing/2014/main" id="{3111B41B-01A4-CC10-B096-3EE8BDBC50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201082" y="3715110"/>
            <a:ext cx="3223099" cy="2417324"/>
          </a:xfrm>
          <a:prstGeom prst="rect">
            <a:avLst/>
          </a:prstGeom>
        </p:spPr>
      </p:pic>
      <p:pic>
        <p:nvPicPr>
          <p:cNvPr id="9" name="Picture 8" descr="A tree trunk in front of a house&#10;&#10;Description automatically generated">
            <a:extLst>
              <a:ext uri="{FF2B5EF4-FFF2-40B4-BE49-F238E27FC236}">
                <a16:creationId xmlns:a16="http://schemas.microsoft.com/office/drawing/2014/main" id="{E51C5334-C26B-3CA1-0DEE-D46F552E05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5400000">
            <a:off x="9682592" y="-307805"/>
            <a:ext cx="2166732" cy="2782342"/>
          </a:xfrm>
          <a:prstGeom prst="rect">
            <a:avLst/>
          </a:prstGeom>
        </p:spPr>
      </p:pic>
      <p:pic>
        <p:nvPicPr>
          <p:cNvPr id="11" name="Picture 10">
            <a:extLst>
              <a:ext uri="{FF2B5EF4-FFF2-40B4-BE49-F238E27FC236}">
                <a16:creationId xmlns:a16="http://schemas.microsoft.com/office/drawing/2014/main" id="{C76339C4-CF08-B3E0-3EAD-C5921526249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941975" y="4209023"/>
            <a:ext cx="3101730" cy="2326297"/>
          </a:xfrm>
          <a:prstGeom prst="rect">
            <a:avLst/>
          </a:prstGeom>
        </p:spPr>
      </p:pic>
      <p:pic>
        <p:nvPicPr>
          <p:cNvPr id="15" name="Picture 14">
            <a:extLst>
              <a:ext uri="{FF2B5EF4-FFF2-40B4-BE49-F238E27FC236}">
                <a16:creationId xmlns:a16="http://schemas.microsoft.com/office/drawing/2014/main" id="{778AE902-9679-1081-279B-CDD4D88BF9A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936763" y="719419"/>
            <a:ext cx="2912986" cy="2184739"/>
          </a:xfrm>
          <a:prstGeom prst="rect">
            <a:avLst/>
          </a:prstGeom>
        </p:spPr>
      </p:pic>
      <p:pic>
        <p:nvPicPr>
          <p:cNvPr id="16" name="Picture 15" descr="A tree with a ladder&#10;&#10;Description automatically generated">
            <a:extLst>
              <a:ext uri="{FF2B5EF4-FFF2-40B4-BE49-F238E27FC236}">
                <a16:creationId xmlns:a16="http://schemas.microsoft.com/office/drawing/2014/main" id="{2CF1057C-38AA-67E2-A549-AA94B09313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400000">
            <a:off x="6750608" y="407578"/>
            <a:ext cx="3362325" cy="2521744"/>
          </a:xfrm>
          <a:prstGeom prst="rect">
            <a:avLst/>
          </a:prstGeom>
        </p:spPr>
      </p:pic>
      <p:pic>
        <p:nvPicPr>
          <p:cNvPr id="6" name="Picture 5" descr="A pile of debris and debris in a yard&#10;&#10;Description automatically generated">
            <a:extLst>
              <a:ext uri="{FF2B5EF4-FFF2-40B4-BE49-F238E27FC236}">
                <a16:creationId xmlns:a16="http://schemas.microsoft.com/office/drawing/2014/main" id="{6623D18D-9039-64B2-5BCB-9B99BD112367}"/>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9385499" y="1482585"/>
            <a:ext cx="2176670" cy="3366590"/>
          </a:xfrm>
          <a:prstGeom prst="rect">
            <a:avLst/>
          </a:prstGeom>
        </p:spPr>
      </p:pic>
    </p:spTree>
    <p:extLst>
      <p:ext uri="{BB962C8B-B14F-4D97-AF65-F5344CB8AC3E}">
        <p14:creationId xmlns:p14="http://schemas.microsoft.com/office/powerpoint/2010/main" val="201062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95DF-16D5-A344-4273-438387889D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F5EF4-275A-AAC0-58F3-AE72BA450C78}"/>
              </a:ext>
            </a:extLst>
          </p:cNvPr>
          <p:cNvSpPr>
            <a:spLocks noGrp="1"/>
          </p:cNvSpPr>
          <p:nvPr>
            <p:ph type="title"/>
          </p:nvPr>
        </p:nvSpPr>
        <p:spPr>
          <a:xfrm>
            <a:off x="-251593" y="-112194"/>
            <a:ext cx="6976533" cy="1143000"/>
          </a:xfrm>
        </p:spPr>
        <p:txBody>
          <a:bodyPr>
            <a:normAutofit/>
          </a:bodyPr>
          <a:lstStyle/>
          <a:p>
            <a:r>
              <a:rPr lang="en-US" sz="3200"/>
              <a:t>What else is not included?</a:t>
            </a:r>
            <a:endParaRPr lang="en-US" sz="3200" b="1">
              <a:latin typeface="+mj-lt"/>
            </a:endParaRPr>
          </a:p>
        </p:txBody>
      </p:sp>
      <p:sp>
        <p:nvSpPr>
          <p:cNvPr id="3" name="TextBox 2">
            <a:extLst>
              <a:ext uri="{FF2B5EF4-FFF2-40B4-BE49-F238E27FC236}">
                <a16:creationId xmlns:a16="http://schemas.microsoft.com/office/drawing/2014/main" id="{2C7A97FC-C9DD-F2E2-14B6-6C9128E9A4A9}"/>
              </a:ext>
            </a:extLst>
          </p:cNvPr>
          <p:cNvSpPr txBox="1"/>
          <p:nvPr/>
        </p:nvSpPr>
        <p:spPr>
          <a:xfrm>
            <a:off x="758285" y="914224"/>
            <a:ext cx="9802351" cy="538609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b="1" dirty="0">
                <a:solidFill>
                  <a:srgbClr val="17365D"/>
                </a:solidFill>
                <a:latin typeface="+mj-lt"/>
                <a:cs typeface="Calibri"/>
              </a:rPr>
              <a:t>Labor and materials costs associated with event-specific preparations and clean-up</a:t>
            </a:r>
          </a:p>
          <a:p>
            <a:pPr marL="285750" indent="-285750">
              <a:buFont typeface="Arial" panose="020B0604020202020204" pitchFamily="34" charset="0"/>
              <a:buChar char="•"/>
            </a:pPr>
            <a:endParaRPr lang="en-US" sz="1600" b="1" dirty="0">
              <a:solidFill>
                <a:srgbClr val="17365D"/>
              </a:solidFill>
              <a:latin typeface="+mj-lt"/>
              <a:cs typeface="Calibri"/>
            </a:endParaRPr>
          </a:p>
          <a:p>
            <a:pPr marL="285750" indent="-285750">
              <a:buFont typeface="Arial" panose="020B0604020202020204" pitchFamily="34" charset="0"/>
              <a:buChar char="•"/>
            </a:pPr>
            <a:r>
              <a:rPr lang="en-US" sz="1600" b="1" dirty="0">
                <a:solidFill>
                  <a:srgbClr val="17365D"/>
                </a:solidFill>
                <a:latin typeface="+mj-lt"/>
                <a:cs typeface="Calibri"/>
              </a:rPr>
              <a:t>Impacts to timber/forestry</a:t>
            </a:r>
            <a:endParaRPr lang="en-US" sz="1600" dirty="0">
              <a:latin typeface="+mj-lt"/>
            </a:endParaRPr>
          </a:p>
          <a:p>
            <a:pPr marL="742950" lvl="1" indent="-285750">
              <a:buFont typeface="Calibri" panose="020B0604020202020204" pitchFamily="34" charset="0"/>
              <a:buChar char="–"/>
            </a:pPr>
            <a:r>
              <a:rPr lang="en-US" dirty="0">
                <a:solidFill>
                  <a:srgbClr val="17365D"/>
                </a:solidFill>
                <a:latin typeface="+mj-lt"/>
                <a:cs typeface="Calibri"/>
              </a:rPr>
              <a:t>Timber/forestry impacts are assessed by the Florida Forest Service</a:t>
            </a:r>
          </a:p>
          <a:p>
            <a:pPr marL="285750" indent="-285750">
              <a:buFont typeface="Arial" panose="020B0604020202020204" pitchFamily="34" charset="0"/>
              <a:buChar char="•"/>
            </a:pPr>
            <a:endParaRPr lang="en-US" sz="1600" b="1" dirty="0">
              <a:solidFill>
                <a:srgbClr val="17365D"/>
              </a:solidFill>
              <a:latin typeface="+mj-lt"/>
              <a:cs typeface="Calibri"/>
            </a:endParaRPr>
          </a:p>
          <a:p>
            <a:pPr marL="285750" indent="-285750">
              <a:buFont typeface="Arial" panose="020B0604020202020204" pitchFamily="34" charset="0"/>
              <a:buChar char="•"/>
            </a:pPr>
            <a:r>
              <a:rPr lang="en-US" sz="1600" b="1" dirty="0">
                <a:solidFill>
                  <a:srgbClr val="17365D"/>
                </a:solidFill>
                <a:latin typeface="+mj-lt"/>
                <a:cs typeface="Calibri"/>
              </a:rPr>
              <a:t>Impacts to affiliated businesses throughout the supply chain</a:t>
            </a:r>
            <a:endParaRPr lang="en-US" sz="1600" dirty="0">
              <a:latin typeface="+mj-lt"/>
            </a:endParaRPr>
          </a:p>
          <a:p>
            <a:pPr marL="742950" lvl="1" indent="-285750">
              <a:buFont typeface="Calibri" panose="020B0604020202020204" pitchFamily="34" charset="0"/>
              <a:buChar char="–"/>
            </a:pPr>
            <a:r>
              <a:rPr lang="en-US" dirty="0">
                <a:solidFill>
                  <a:srgbClr val="17365D"/>
                </a:solidFill>
                <a:latin typeface="+mj-lt"/>
                <a:cs typeface="Calibri"/>
              </a:rPr>
              <a:t>Impacts to upstream operations that might result from changes in purchasing behavior of impacted agricultural producers in Florida</a:t>
            </a:r>
          </a:p>
          <a:p>
            <a:pPr marL="742950" lvl="1" indent="-285750">
              <a:buFont typeface="Calibri" panose="020B0604020202020204" pitchFamily="34" charset="0"/>
              <a:buChar char="–"/>
            </a:pPr>
            <a:r>
              <a:rPr lang="en-US" dirty="0">
                <a:solidFill>
                  <a:srgbClr val="17365D"/>
                </a:solidFill>
                <a:latin typeface="+mj-lt"/>
                <a:cs typeface="Calibri"/>
              </a:rPr>
              <a:t>Impacts to downstream operations that use Florida agricultural products in their processing, packaging, or manufacturing operations</a:t>
            </a:r>
            <a:endParaRPr lang="en-US" dirty="0">
              <a:latin typeface="+mj-lt"/>
            </a:endParaRPr>
          </a:p>
          <a:p>
            <a:pPr marL="285750" indent="-285750">
              <a:buFont typeface="Arial" panose="020B0604020202020204" pitchFamily="34" charset="0"/>
              <a:buChar char="•"/>
            </a:pPr>
            <a:endParaRPr lang="en-US" sz="1600" b="1" dirty="0">
              <a:solidFill>
                <a:srgbClr val="17365D"/>
              </a:solidFill>
              <a:latin typeface="+mj-lt"/>
              <a:cs typeface="Calibri"/>
            </a:endParaRPr>
          </a:p>
          <a:p>
            <a:pPr marL="285750" indent="-285750">
              <a:buFont typeface="Arial" panose="020B0604020202020204" pitchFamily="34" charset="0"/>
              <a:buChar char="•"/>
            </a:pPr>
            <a:r>
              <a:rPr lang="en-US" sz="1600" b="1" dirty="0">
                <a:solidFill>
                  <a:srgbClr val="17365D"/>
                </a:solidFill>
                <a:latin typeface="+mj-lt"/>
                <a:cs typeface="Calibri"/>
              </a:rPr>
              <a:t>Impacts to agricultural research and extension facilities</a:t>
            </a:r>
            <a:endParaRPr lang="en-US" sz="1600" dirty="0">
              <a:latin typeface="+mj-lt"/>
            </a:endParaRPr>
          </a:p>
          <a:p>
            <a:pPr marL="742950" lvl="1" indent="-285750">
              <a:buFont typeface="Calibri" panose="020F0502020204030204" pitchFamily="34" charset="0"/>
              <a:buChar char="–"/>
            </a:pPr>
            <a:r>
              <a:rPr lang="en-US" dirty="0">
                <a:solidFill>
                  <a:srgbClr val="17365D"/>
                </a:solidFill>
                <a:latin typeface="+mj-lt"/>
                <a:cs typeface="Calibri"/>
              </a:rPr>
              <a:t>Damage to UF/IFAS Research and Education Centers (RECs) and other Research &amp; Demonstration Sites across the State of Florida</a:t>
            </a:r>
          </a:p>
          <a:p>
            <a:pPr marL="742950" lvl="1" indent="-285750">
              <a:buFont typeface="Calibri,Sans-Serif" panose="020F0502020204030204" pitchFamily="34" charset="0"/>
              <a:buChar char="–"/>
            </a:pPr>
            <a:r>
              <a:rPr lang="en-US" dirty="0">
                <a:solidFill>
                  <a:srgbClr val="17365D"/>
                </a:solidFill>
                <a:latin typeface="+mj-lt"/>
              </a:rPr>
              <a:t>Tree and debris removal at off-campus UF/IFAS and FAMU facilities</a:t>
            </a:r>
          </a:p>
          <a:p>
            <a:pPr marL="742950" lvl="1" indent="-285750">
              <a:buFont typeface="Calibri" panose="020F0502020204030204" pitchFamily="34" charset="0"/>
              <a:buChar char="–"/>
            </a:pPr>
            <a:r>
              <a:rPr lang="en-US" dirty="0">
                <a:solidFill>
                  <a:srgbClr val="17365D"/>
                </a:solidFill>
                <a:latin typeface="+mj-lt"/>
                <a:cs typeface="Calibri"/>
              </a:rPr>
              <a:t>Losses incurred on active research projects (replanting of crops, additional supplies, temporary labor, etc.)</a:t>
            </a:r>
          </a:p>
          <a:p>
            <a:pPr marL="742950" lvl="1" indent="-285750">
              <a:buFont typeface="Calibri" panose="020F0502020204030204" pitchFamily="34" charset="0"/>
              <a:buChar char="–"/>
            </a:pPr>
            <a:r>
              <a:rPr lang="en-US" dirty="0">
                <a:solidFill>
                  <a:srgbClr val="17365D"/>
                </a:solidFill>
                <a:latin typeface="+mj-lt"/>
                <a:cs typeface="Calibri"/>
              </a:rPr>
              <a:t>Rental of modular facilities for displaced UF/IFAS or FAMU personnel</a:t>
            </a:r>
          </a:p>
          <a:p>
            <a:pPr marL="285750" indent="-285750">
              <a:buFont typeface="Arial" panose="020F0502020204030204" pitchFamily="34" charset="0"/>
              <a:buChar char="•"/>
            </a:pPr>
            <a:endParaRPr lang="en-US" sz="1600" b="1" dirty="0">
              <a:solidFill>
                <a:srgbClr val="17365D"/>
              </a:solidFill>
              <a:latin typeface="+mj-lt"/>
            </a:endParaRPr>
          </a:p>
          <a:p>
            <a:pPr marL="285750" indent="-285750">
              <a:buFont typeface="Arial" panose="020F0502020204030204" pitchFamily="34" charset="0"/>
              <a:buChar char="•"/>
            </a:pPr>
            <a:r>
              <a:rPr lang="en-US" sz="1600" b="1" dirty="0">
                <a:solidFill>
                  <a:srgbClr val="17365D"/>
                </a:solidFill>
                <a:latin typeface="+mj-lt"/>
              </a:rPr>
              <a:t>Impacts to commercial fishing and working waterfronts</a:t>
            </a:r>
            <a:endParaRPr lang="en-US" sz="1600" dirty="0">
              <a:latin typeface="+mj-lt"/>
            </a:endParaRPr>
          </a:p>
          <a:p>
            <a:pPr marL="742950" lvl="1" indent="-285750">
              <a:buFont typeface="Calibri" panose="020F0502020204030204" pitchFamily="34" charset="0"/>
              <a:buChar char="–"/>
            </a:pPr>
            <a:r>
              <a:rPr lang="en-US" dirty="0">
                <a:solidFill>
                  <a:srgbClr val="17365D"/>
                </a:solidFill>
                <a:latin typeface="+mj-lt"/>
              </a:rPr>
              <a:t>Impacts to commercial fishing and working waterfronts are often assessed by NOAA Fisheries or the Florida Fish and Wildlife Conservation Commission (FWC)</a:t>
            </a:r>
          </a:p>
          <a:p>
            <a:pPr marL="285750" indent="-285750">
              <a:buFont typeface="Arial" panose="020F0502020204030204" pitchFamily="34" charset="0"/>
              <a:buChar char="•"/>
            </a:pPr>
            <a:endParaRPr lang="en-US" sz="1600" b="1" dirty="0">
              <a:solidFill>
                <a:srgbClr val="17365D"/>
              </a:solidFill>
              <a:latin typeface="+mj-lt"/>
            </a:endParaRPr>
          </a:p>
          <a:p>
            <a:pPr marL="285750" indent="-285750">
              <a:buFont typeface="Arial" panose="020F0502020204030204" pitchFamily="34" charset="0"/>
              <a:buChar char="•"/>
            </a:pPr>
            <a:r>
              <a:rPr lang="en-US" sz="1600" b="1" dirty="0">
                <a:solidFill>
                  <a:srgbClr val="17365D"/>
                </a:solidFill>
                <a:latin typeface="+mj-lt"/>
              </a:rPr>
              <a:t>Impacts to natural resources and ecosystem services</a:t>
            </a:r>
            <a:endParaRPr lang="en-US" sz="1600" dirty="0">
              <a:latin typeface="+mj-lt"/>
            </a:endParaRPr>
          </a:p>
        </p:txBody>
      </p:sp>
    </p:spTree>
    <p:extLst>
      <p:ext uri="{BB962C8B-B14F-4D97-AF65-F5344CB8AC3E}">
        <p14:creationId xmlns:p14="http://schemas.microsoft.com/office/powerpoint/2010/main" val="4251555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F591-7C1D-CD9F-59FD-93E3F7EAC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8106B-66A2-92DC-D544-C1E3947D316C}"/>
              </a:ext>
            </a:extLst>
          </p:cNvPr>
          <p:cNvSpPr>
            <a:spLocks noGrp="1"/>
          </p:cNvSpPr>
          <p:nvPr>
            <p:ph type="title"/>
          </p:nvPr>
        </p:nvSpPr>
        <p:spPr>
          <a:xfrm>
            <a:off x="-290747" y="2179185"/>
            <a:ext cx="12773494" cy="1143000"/>
          </a:xfrm>
        </p:spPr>
        <p:txBody>
          <a:bodyPr>
            <a:normAutofit/>
          </a:bodyPr>
          <a:lstStyle/>
          <a:p>
            <a:r>
              <a:rPr lang="en-US" sz="3200" dirty="0"/>
              <a:t>Data Tools for Threat Assessment</a:t>
            </a:r>
            <a:endParaRPr lang="en-US" sz="3200" b="1" dirty="0">
              <a:latin typeface="+mj-lt"/>
            </a:endParaRPr>
          </a:p>
        </p:txBody>
      </p:sp>
    </p:spTree>
    <p:extLst>
      <p:ext uri="{BB962C8B-B14F-4D97-AF65-F5344CB8AC3E}">
        <p14:creationId xmlns:p14="http://schemas.microsoft.com/office/powerpoint/2010/main" val="15900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8847C7-A3F2-1BB1-947A-BACDAB39EF0A}"/>
              </a:ext>
            </a:extLst>
          </p:cNvPr>
          <p:cNvSpPr>
            <a:spLocks noGrp="1"/>
          </p:cNvSpPr>
          <p:nvPr>
            <p:ph type="body" idx="1"/>
          </p:nvPr>
        </p:nvSpPr>
        <p:spPr>
          <a:xfrm>
            <a:off x="293018" y="1548372"/>
            <a:ext cx="5924902" cy="5218187"/>
          </a:xfrm>
        </p:spPr>
        <p:txBody>
          <a:bodyPr>
            <a:normAutofit fontScale="92500" lnSpcReduction="10000"/>
          </a:bodyPr>
          <a:lstStyle/>
          <a:p>
            <a:pPr marL="514350" indent="-285750" rtl="0">
              <a:spcBef>
                <a:spcPts val="0"/>
              </a:spcBef>
              <a:spcAft>
                <a:spcPts val="600"/>
              </a:spcAft>
              <a:buFont typeface="Arial" panose="020B0604020202020204" pitchFamily="34" charset="0"/>
              <a:buChar char="•"/>
            </a:pPr>
            <a:r>
              <a:rPr lang="en-US" sz="1600" b="1" dirty="0">
                <a:latin typeface="+mj-lt"/>
                <a:sym typeface="Arial"/>
              </a:rPr>
              <a:t>Providing information relevant to diverse audiences on the multiple climatic, biological, social, and economic contexts they function in is complex and necessitates a data-driven approach. </a:t>
            </a:r>
          </a:p>
          <a:p>
            <a:pPr marL="514350" indent="-285750" rtl="0">
              <a:spcBef>
                <a:spcPts val="0"/>
              </a:spcBef>
              <a:spcAft>
                <a:spcPts val="600"/>
              </a:spcAft>
              <a:buFont typeface="Arial" panose="020B0604020202020204" pitchFamily="34" charset="0"/>
              <a:buChar char="•"/>
            </a:pPr>
            <a:endParaRPr lang="en-US" sz="1600" b="1" dirty="0">
              <a:latin typeface="+mj-lt"/>
              <a:sym typeface="Arial"/>
            </a:endParaRPr>
          </a:p>
          <a:p>
            <a:pPr marL="514350" indent="-285750" rtl="0">
              <a:spcBef>
                <a:spcPts val="0"/>
              </a:spcBef>
              <a:spcAft>
                <a:spcPts val="600"/>
              </a:spcAft>
              <a:buFont typeface="Arial" panose="020B0604020202020204" pitchFamily="34" charset="0"/>
              <a:buChar char="•"/>
            </a:pPr>
            <a:r>
              <a:rPr lang="en-US" sz="1600" b="1" dirty="0">
                <a:latin typeface="+mj-lt"/>
                <a:sym typeface="Arial"/>
              </a:rPr>
              <a:t>Innovations in and use of interdisciplinary technologies (</a:t>
            </a:r>
            <a:r>
              <a:rPr lang="en-US" sz="1600" b="1" dirty="0" err="1">
                <a:latin typeface="+mj-lt"/>
                <a:sym typeface="Arial"/>
              </a:rPr>
              <a:t>webGIS</a:t>
            </a:r>
            <a:r>
              <a:rPr lang="en-US" sz="1600" b="1" dirty="0">
                <a:latin typeface="+mj-lt"/>
                <a:sym typeface="Arial"/>
              </a:rPr>
              <a:t>, AI, BI, etc.) can help. </a:t>
            </a:r>
          </a:p>
          <a:p>
            <a:pPr marL="514350" indent="-285750" rtl="0">
              <a:spcBef>
                <a:spcPts val="0"/>
              </a:spcBef>
              <a:spcAft>
                <a:spcPts val="600"/>
              </a:spcAft>
              <a:buFont typeface="Arial" panose="020B0604020202020204" pitchFamily="34" charset="0"/>
              <a:buChar char="•"/>
            </a:pPr>
            <a:endParaRPr lang="en-US" sz="1600" b="1" dirty="0">
              <a:latin typeface="+mj-lt"/>
              <a:sym typeface="Arial"/>
            </a:endParaRPr>
          </a:p>
          <a:p>
            <a:pPr marL="514350" indent="-285750">
              <a:spcBef>
                <a:spcPts val="0"/>
              </a:spcBef>
              <a:spcAft>
                <a:spcPts val="600"/>
              </a:spcAft>
              <a:buFont typeface="Arial" panose="020B0604020202020204" pitchFamily="34" charset="0"/>
              <a:buChar char="•"/>
            </a:pPr>
            <a:r>
              <a:rPr lang="en-US" sz="1600" b="1" dirty="0">
                <a:latin typeface="+mj-lt"/>
                <a:sym typeface="Arial"/>
              </a:rPr>
              <a:t>UF/IFAS EIAP Data Platform is an initial output of an effort to deepen our understanding of </a:t>
            </a:r>
          </a:p>
          <a:p>
            <a:pPr marL="971550" lvl="1" indent="-285750">
              <a:spcBef>
                <a:spcPts val="0"/>
              </a:spcBef>
              <a:spcAft>
                <a:spcPts val="600"/>
              </a:spcAft>
              <a:buFont typeface="Arial" panose="020B0604020202020204" pitchFamily="34" charset="0"/>
              <a:buChar char="•"/>
            </a:pPr>
            <a:r>
              <a:rPr lang="en-US" sz="1600" b="1" dirty="0">
                <a:latin typeface="+mj-lt"/>
                <a:sym typeface="Arial"/>
              </a:rPr>
              <a:t>Interactions between UF/IFAS Extension and its stakeholders</a:t>
            </a:r>
          </a:p>
          <a:p>
            <a:pPr marL="971550" lvl="1" indent="-285750">
              <a:spcBef>
                <a:spcPts val="0"/>
              </a:spcBef>
              <a:spcAft>
                <a:spcPts val="600"/>
              </a:spcAft>
              <a:buFont typeface="Arial" panose="020B0604020202020204" pitchFamily="34" charset="0"/>
              <a:buChar char="•"/>
            </a:pPr>
            <a:r>
              <a:rPr lang="en-US" sz="1600" b="1" dirty="0">
                <a:latin typeface="+mj-lt"/>
                <a:sym typeface="Arial"/>
              </a:rPr>
              <a:t>Local social, economic, and demographic conditions within which these interactions take place. </a:t>
            </a:r>
          </a:p>
          <a:p>
            <a:pPr marL="514350" indent="-285750">
              <a:spcBef>
                <a:spcPts val="0"/>
              </a:spcBef>
              <a:spcAft>
                <a:spcPts val="600"/>
              </a:spcAft>
              <a:buFont typeface="Arial" panose="020B0604020202020204" pitchFamily="34" charset="0"/>
              <a:buChar char="•"/>
            </a:pPr>
            <a:endParaRPr lang="en-US" sz="1600" b="1" dirty="0">
              <a:latin typeface="+mj-lt"/>
              <a:sym typeface="Arial"/>
            </a:endParaRPr>
          </a:p>
          <a:p>
            <a:pPr marL="514350" indent="-285750" rtl="0">
              <a:spcBef>
                <a:spcPts val="0"/>
              </a:spcBef>
              <a:spcAft>
                <a:spcPts val="600"/>
              </a:spcAft>
              <a:buFont typeface="Arial" panose="020B0604020202020204" pitchFamily="34" charset="0"/>
              <a:buChar char="•"/>
            </a:pPr>
            <a:r>
              <a:rPr lang="en-US" sz="1600" b="1" dirty="0">
                <a:latin typeface="+mj-lt"/>
                <a:sym typeface="Arial"/>
              </a:rPr>
              <a:t>Continued development to offer a permanent and comprehensive data visualization system supporting communication and decision-making within and outside of UF/IFAS Extension. </a:t>
            </a:r>
          </a:p>
        </p:txBody>
      </p:sp>
      <p:sp>
        <p:nvSpPr>
          <p:cNvPr id="4" name="Title 1">
            <a:extLst>
              <a:ext uri="{FF2B5EF4-FFF2-40B4-BE49-F238E27FC236}">
                <a16:creationId xmlns:a16="http://schemas.microsoft.com/office/drawing/2014/main" id="{922C0D24-F340-4767-4945-99FFD2405FDC}"/>
              </a:ext>
            </a:extLst>
          </p:cNvPr>
          <p:cNvSpPr txBox="1">
            <a:spLocks/>
          </p:cNvSpPr>
          <p:nvPr/>
        </p:nvSpPr>
        <p:spPr>
          <a:xfrm>
            <a:off x="293018" y="464631"/>
            <a:ext cx="11383167" cy="85725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2">
                    <a:lumMod val="75000"/>
                  </a:schemeClr>
                </a:solidFill>
                <a:latin typeface="+mj-lt"/>
                <a:ea typeface="+mj-ea"/>
                <a:cs typeface="+mj-cs"/>
              </a:defRPr>
            </a:lvl1pPr>
          </a:lstStyle>
          <a:p>
            <a:pPr algn="l"/>
            <a:r>
              <a:rPr lang="en-US" sz="3600" b="1" dirty="0">
                <a:solidFill>
                  <a:schemeClr val="accent6">
                    <a:lumMod val="75000"/>
                  </a:schemeClr>
                </a:solidFill>
              </a:rPr>
              <a:t>UF/IFAS EIAP Data Platform </a:t>
            </a:r>
          </a:p>
          <a:p>
            <a:pPr algn="l"/>
            <a:r>
              <a:rPr lang="en-US" sz="3600" b="0" i="0" u="none" strike="noStrike" dirty="0">
                <a:solidFill>
                  <a:srgbClr val="000000"/>
                </a:solidFill>
                <a:effectLst/>
                <a:latin typeface="Calibri" panose="020F0502020204030204" pitchFamily="34" charset="0"/>
                <a:hlinkClick r:id="rId3"/>
              </a:rPr>
              <a:t>https://ffav-ufl.hub.arcgis.com/</a:t>
            </a:r>
            <a:r>
              <a:rPr lang="en-US" sz="3600" b="0" i="0" u="none" strike="noStrike" dirty="0">
                <a:solidFill>
                  <a:srgbClr val="000000"/>
                </a:solidFill>
                <a:effectLst/>
                <a:latin typeface="Calibri" panose="020F0502020204030204" pitchFamily="34" charset="0"/>
              </a:rPr>
              <a:t> </a:t>
            </a:r>
          </a:p>
          <a:p>
            <a:pPr algn="l"/>
            <a:endParaRPr lang="en-US" sz="3600" b="1" dirty="0"/>
          </a:p>
        </p:txBody>
      </p:sp>
      <p:pic>
        <p:nvPicPr>
          <p:cNvPr id="7" name="Picture 6">
            <a:extLst>
              <a:ext uri="{FF2B5EF4-FFF2-40B4-BE49-F238E27FC236}">
                <a16:creationId xmlns:a16="http://schemas.microsoft.com/office/drawing/2014/main" id="{C0B0E68C-F8B0-1C2E-6BBF-E199D81A56B2}"/>
              </a:ext>
            </a:extLst>
          </p:cNvPr>
          <p:cNvPicPr>
            <a:picLocks noChangeAspect="1"/>
          </p:cNvPicPr>
          <p:nvPr/>
        </p:nvPicPr>
        <p:blipFill>
          <a:blip r:embed="rId4"/>
          <a:stretch>
            <a:fillRect/>
          </a:stretch>
        </p:blipFill>
        <p:spPr>
          <a:xfrm>
            <a:off x="7010927" y="708"/>
            <a:ext cx="4988030" cy="2386265"/>
          </a:xfrm>
          <a:prstGeom prst="rect">
            <a:avLst/>
          </a:prstGeom>
        </p:spPr>
      </p:pic>
      <p:pic>
        <p:nvPicPr>
          <p:cNvPr id="8" name="Picture 7">
            <a:extLst>
              <a:ext uri="{FF2B5EF4-FFF2-40B4-BE49-F238E27FC236}">
                <a16:creationId xmlns:a16="http://schemas.microsoft.com/office/drawing/2014/main" id="{BF9AC1CE-D0B5-A560-72DF-368D43093534}"/>
              </a:ext>
            </a:extLst>
          </p:cNvPr>
          <p:cNvPicPr>
            <a:picLocks noChangeAspect="1"/>
          </p:cNvPicPr>
          <p:nvPr/>
        </p:nvPicPr>
        <p:blipFill>
          <a:blip r:embed="rId5"/>
          <a:stretch>
            <a:fillRect/>
          </a:stretch>
        </p:blipFill>
        <p:spPr>
          <a:xfrm>
            <a:off x="7010927" y="2508549"/>
            <a:ext cx="4923426" cy="4349451"/>
          </a:xfrm>
          <a:prstGeom prst="rect">
            <a:avLst/>
          </a:prstGeom>
        </p:spPr>
      </p:pic>
    </p:spTree>
    <p:extLst>
      <p:ext uri="{BB962C8B-B14F-4D97-AF65-F5344CB8AC3E}">
        <p14:creationId xmlns:p14="http://schemas.microsoft.com/office/powerpoint/2010/main" val="3137327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C0D24-F340-4767-4945-99FFD2405FDC}"/>
              </a:ext>
            </a:extLst>
          </p:cNvPr>
          <p:cNvSpPr txBox="1">
            <a:spLocks/>
          </p:cNvSpPr>
          <p:nvPr/>
        </p:nvSpPr>
        <p:spPr>
          <a:xfrm>
            <a:off x="293018" y="464631"/>
            <a:ext cx="12561745" cy="85725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2">
                    <a:lumMod val="75000"/>
                  </a:schemeClr>
                </a:solidFill>
                <a:latin typeface="+mj-lt"/>
                <a:ea typeface="+mj-ea"/>
                <a:cs typeface="+mj-cs"/>
              </a:defRPr>
            </a:lvl1pPr>
          </a:lstStyle>
          <a:p>
            <a:pPr algn="l"/>
            <a:r>
              <a:rPr lang="en-US" sz="3600" b="1" i="0" u="none" strike="noStrike" dirty="0">
                <a:solidFill>
                  <a:srgbClr val="000000"/>
                </a:solidFill>
                <a:effectLst/>
                <a:latin typeface="Calibri" panose="020F0502020204030204" pitchFamily="34" charset="0"/>
              </a:rPr>
              <a:t>Agricultural Lands </a:t>
            </a:r>
            <a:r>
              <a:rPr lang="en-US" sz="2800" b="1" i="0" u="none" strike="noStrike" dirty="0">
                <a:solidFill>
                  <a:srgbClr val="000000"/>
                </a:solidFill>
                <a:effectLst/>
                <a:latin typeface="Calibri" panose="020F0502020204030204" pitchFamily="34" charset="0"/>
                <a:hlinkClick r:id="rId2"/>
              </a:rPr>
              <a:t>https://ffav-ufl.hub.arcgis.com/pages/cropprod</a:t>
            </a:r>
            <a:r>
              <a:rPr lang="en-US" sz="2800" b="1" i="0" u="none" strike="noStrike" dirty="0">
                <a:solidFill>
                  <a:srgbClr val="000000"/>
                </a:solidFill>
                <a:effectLst/>
                <a:latin typeface="Calibri" panose="020F0502020204030204" pitchFamily="34" charset="0"/>
              </a:rPr>
              <a:t> </a:t>
            </a:r>
            <a:endParaRPr lang="en-US" sz="3600" b="0" i="0" u="none" strike="noStrike" dirty="0">
              <a:solidFill>
                <a:srgbClr val="000000"/>
              </a:solidFill>
              <a:effectLst/>
              <a:latin typeface="Calibri" panose="020F0502020204030204" pitchFamily="34" charset="0"/>
            </a:endParaRPr>
          </a:p>
          <a:p>
            <a:pPr algn="l"/>
            <a:endParaRPr lang="en-US" sz="3600" b="1" dirty="0"/>
          </a:p>
        </p:txBody>
      </p:sp>
      <p:pic>
        <p:nvPicPr>
          <p:cNvPr id="8" name="Picture 7">
            <a:extLst>
              <a:ext uri="{FF2B5EF4-FFF2-40B4-BE49-F238E27FC236}">
                <a16:creationId xmlns:a16="http://schemas.microsoft.com/office/drawing/2014/main" id="{86B0B51E-2B91-934D-A91F-E28FAABCBE48}"/>
              </a:ext>
            </a:extLst>
          </p:cNvPr>
          <p:cNvPicPr>
            <a:picLocks noChangeAspect="1"/>
          </p:cNvPicPr>
          <p:nvPr/>
        </p:nvPicPr>
        <p:blipFill>
          <a:blip r:embed="rId3"/>
          <a:srcRect t="33888"/>
          <a:stretch/>
        </p:blipFill>
        <p:spPr>
          <a:xfrm>
            <a:off x="1289368" y="911812"/>
            <a:ext cx="8678721" cy="5946188"/>
          </a:xfrm>
          <a:prstGeom prst="rect">
            <a:avLst/>
          </a:prstGeom>
        </p:spPr>
      </p:pic>
    </p:spTree>
    <p:extLst>
      <p:ext uri="{BB962C8B-B14F-4D97-AF65-F5344CB8AC3E}">
        <p14:creationId xmlns:p14="http://schemas.microsoft.com/office/powerpoint/2010/main" val="1982561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2219336" y="125414"/>
            <a:ext cx="7315200" cy="566738"/>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17365D"/>
              </a:buClr>
              <a:buSzPts val="2800"/>
            </a:pPr>
            <a:r>
              <a:rPr lang="en-US" sz="2800" b="1" dirty="0"/>
              <a:t>Florida’s Agriculture and Food System </a:t>
            </a:r>
            <a:r>
              <a:rPr lang="en-US" sz="2800" b="1" dirty="0">
                <a:solidFill>
                  <a:schemeClr val="accent6">
                    <a:lumMod val="75000"/>
                  </a:schemeClr>
                </a:solidFill>
              </a:rPr>
              <a:t>Fast Facts</a:t>
            </a:r>
            <a:endParaRPr sz="2800" b="1" dirty="0">
              <a:solidFill>
                <a:schemeClr val="accent6">
                  <a:lumMod val="75000"/>
                </a:schemeClr>
              </a:solidFill>
            </a:endParaRPr>
          </a:p>
        </p:txBody>
      </p:sp>
      <p:pic>
        <p:nvPicPr>
          <p:cNvPr id="6" name="Picture 5">
            <a:extLst>
              <a:ext uri="{FF2B5EF4-FFF2-40B4-BE49-F238E27FC236}">
                <a16:creationId xmlns:a16="http://schemas.microsoft.com/office/drawing/2014/main" id="{4C8D22A6-6C8A-66DB-4AB3-1E86138C0412}"/>
              </a:ext>
            </a:extLst>
          </p:cNvPr>
          <p:cNvPicPr>
            <a:picLocks noChangeAspect="1"/>
          </p:cNvPicPr>
          <p:nvPr/>
        </p:nvPicPr>
        <p:blipFill>
          <a:blip r:embed="rId3"/>
          <a:stretch>
            <a:fillRect/>
          </a:stretch>
        </p:blipFill>
        <p:spPr>
          <a:xfrm>
            <a:off x="1836139" y="720458"/>
            <a:ext cx="3547953" cy="5595903"/>
          </a:xfrm>
          <a:prstGeom prst="rect">
            <a:avLst/>
          </a:prstGeom>
        </p:spPr>
      </p:pic>
      <p:pic>
        <p:nvPicPr>
          <p:cNvPr id="10" name="Picture 9">
            <a:extLst>
              <a:ext uri="{FF2B5EF4-FFF2-40B4-BE49-F238E27FC236}">
                <a16:creationId xmlns:a16="http://schemas.microsoft.com/office/drawing/2014/main" id="{D5CA73D3-07D1-B0AE-9578-11A203F09721}"/>
              </a:ext>
            </a:extLst>
          </p:cNvPr>
          <p:cNvPicPr>
            <a:picLocks noChangeAspect="1"/>
          </p:cNvPicPr>
          <p:nvPr/>
        </p:nvPicPr>
        <p:blipFill>
          <a:blip r:embed="rId4"/>
          <a:stretch>
            <a:fillRect/>
          </a:stretch>
        </p:blipFill>
        <p:spPr>
          <a:xfrm>
            <a:off x="5585823" y="720458"/>
            <a:ext cx="1843096" cy="2900843"/>
          </a:xfrm>
          <a:prstGeom prst="rect">
            <a:avLst/>
          </a:prstGeom>
        </p:spPr>
      </p:pic>
      <p:pic>
        <p:nvPicPr>
          <p:cNvPr id="15" name="Picture 14">
            <a:extLst>
              <a:ext uri="{FF2B5EF4-FFF2-40B4-BE49-F238E27FC236}">
                <a16:creationId xmlns:a16="http://schemas.microsoft.com/office/drawing/2014/main" id="{1FAEC88D-3638-A48B-0194-F8178DE375B3}"/>
              </a:ext>
            </a:extLst>
          </p:cNvPr>
          <p:cNvPicPr>
            <a:picLocks noChangeAspect="1"/>
          </p:cNvPicPr>
          <p:nvPr/>
        </p:nvPicPr>
        <p:blipFill>
          <a:blip r:embed="rId5"/>
          <a:stretch>
            <a:fillRect/>
          </a:stretch>
        </p:blipFill>
        <p:spPr>
          <a:xfrm>
            <a:off x="7562628" y="720458"/>
            <a:ext cx="1857682" cy="2900843"/>
          </a:xfrm>
          <a:prstGeom prst="rect">
            <a:avLst/>
          </a:prstGeom>
        </p:spPr>
      </p:pic>
      <p:pic>
        <p:nvPicPr>
          <p:cNvPr id="19" name="Picture 18">
            <a:extLst>
              <a:ext uri="{FF2B5EF4-FFF2-40B4-BE49-F238E27FC236}">
                <a16:creationId xmlns:a16="http://schemas.microsoft.com/office/drawing/2014/main" id="{899FCB38-0723-2E2B-5560-3A9E5925C9D0}"/>
              </a:ext>
            </a:extLst>
          </p:cNvPr>
          <p:cNvPicPr>
            <a:picLocks noChangeAspect="1"/>
          </p:cNvPicPr>
          <p:nvPr/>
        </p:nvPicPr>
        <p:blipFill>
          <a:blip r:embed="rId6"/>
          <a:stretch>
            <a:fillRect/>
          </a:stretch>
        </p:blipFill>
        <p:spPr>
          <a:xfrm>
            <a:off x="5585823" y="3743619"/>
            <a:ext cx="1843096" cy="2913510"/>
          </a:xfrm>
          <a:prstGeom prst="rect">
            <a:avLst/>
          </a:prstGeom>
        </p:spPr>
      </p:pic>
      <p:pic>
        <p:nvPicPr>
          <p:cNvPr id="21" name="Picture 20">
            <a:extLst>
              <a:ext uri="{FF2B5EF4-FFF2-40B4-BE49-F238E27FC236}">
                <a16:creationId xmlns:a16="http://schemas.microsoft.com/office/drawing/2014/main" id="{39BAF1AA-EA47-38EE-4574-F74B95C8DDA7}"/>
              </a:ext>
            </a:extLst>
          </p:cNvPr>
          <p:cNvPicPr>
            <a:picLocks noChangeAspect="1"/>
          </p:cNvPicPr>
          <p:nvPr/>
        </p:nvPicPr>
        <p:blipFill>
          <a:blip r:embed="rId7"/>
          <a:stretch>
            <a:fillRect/>
          </a:stretch>
        </p:blipFill>
        <p:spPr>
          <a:xfrm>
            <a:off x="7564595" y="3743619"/>
            <a:ext cx="1832463" cy="2913510"/>
          </a:xfrm>
          <a:prstGeom prst="rect">
            <a:avLst/>
          </a:prstGeom>
        </p:spPr>
      </p:pic>
    </p:spTree>
    <p:extLst>
      <p:ext uri="{BB962C8B-B14F-4D97-AF65-F5344CB8AC3E}">
        <p14:creationId xmlns:p14="http://schemas.microsoft.com/office/powerpoint/2010/main" val="66907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3EE1D-B6B6-1B0B-8F38-7CC61E027B8E}"/>
              </a:ext>
            </a:extLst>
          </p:cNvPr>
          <p:cNvPicPr>
            <a:picLocks noChangeAspect="1"/>
          </p:cNvPicPr>
          <p:nvPr/>
        </p:nvPicPr>
        <p:blipFill>
          <a:blip r:embed="rId2"/>
          <a:stretch>
            <a:fillRect/>
          </a:stretch>
        </p:blipFill>
        <p:spPr>
          <a:xfrm>
            <a:off x="271281" y="1373364"/>
            <a:ext cx="4127764" cy="5351070"/>
          </a:xfrm>
          <a:prstGeom prst="rect">
            <a:avLst/>
          </a:prstGeom>
        </p:spPr>
      </p:pic>
      <p:pic>
        <p:nvPicPr>
          <p:cNvPr id="8" name="Picture 7">
            <a:extLst>
              <a:ext uri="{FF2B5EF4-FFF2-40B4-BE49-F238E27FC236}">
                <a16:creationId xmlns:a16="http://schemas.microsoft.com/office/drawing/2014/main" id="{05E23177-89CC-4E2A-5001-43DDB30933A3}"/>
              </a:ext>
            </a:extLst>
          </p:cNvPr>
          <p:cNvPicPr>
            <a:picLocks noChangeAspect="1"/>
          </p:cNvPicPr>
          <p:nvPr/>
        </p:nvPicPr>
        <p:blipFill>
          <a:blip r:embed="rId3"/>
          <a:stretch>
            <a:fillRect/>
          </a:stretch>
        </p:blipFill>
        <p:spPr>
          <a:xfrm>
            <a:off x="4626204" y="1319575"/>
            <a:ext cx="3740178" cy="4887588"/>
          </a:xfrm>
          <a:prstGeom prst="rect">
            <a:avLst/>
          </a:prstGeom>
        </p:spPr>
      </p:pic>
      <p:pic>
        <p:nvPicPr>
          <p:cNvPr id="10" name="Picture 9">
            <a:extLst>
              <a:ext uri="{FF2B5EF4-FFF2-40B4-BE49-F238E27FC236}">
                <a16:creationId xmlns:a16="http://schemas.microsoft.com/office/drawing/2014/main" id="{C2533E02-A044-7822-20CB-79C35B3308FE}"/>
              </a:ext>
            </a:extLst>
          </p:cNvPr>
          <p:cNvPicPr>
            <a:picLocks noChangeAspect="1"/>
          </p:cNvPicPr>
          <p:nvPr/>
        </p:nvPicPr>
        <p:blipFill>
          <a:blip r:embed="rId4"/>
          <a:stretch>
            <a:fillRect/>
          </a:stretch>
        </p:blipFill>
        <p:spPr>
          <a:xfrm>
            <a:off x="8248047" y="1373364"/>
            <a:ext cx="3672672" cy="4780011"/>
          </a:xfrm>
          <a:prstGeom prst="rect">
            <a:avLst/>
          </a:prstGeom>
        </p:spPr>
      </p:pic>
      <p:sp>
        <p:nvSpPr>
          <p:cNvPr id="11" name="Google Shape;128;p3">
            <a:extLst>
              <a:ext uri="{FF2B5EF4-FFF2-40B4-BE49-F238E27FC236}">
                <a16:creationId xmlns:a16="http://schemas.microsoft.com/office/drawing/2014/main" id="{B481F42C-FD8B-D701-C07F-4E7EC4079B0F}"/>
              </a:ext>
            </a:extLst>
          </p:cNvPr>
          <p:cNvSpPr txBox="1">
            <a:spLocks noGrp="1"/>
          </p:cNvSpPr>
          <p:nvPr>
            <p:ph type="title"/>
          </p:nvPr>
        </p:nvSpPr>
        <p:spPr>
          <a:xfrm>
            <a:off x="2176305" y="137887"/>
            <a:ext cx="7315200" cy="566738"/>
          </a:xfrm>
          <a:prstGeom prst="rect">
            <a:avLst/>
          </a:prstGeom>
          <a:noFill/>
          <a:ln>
            <a:noFill/>
          </a:ln>
        </p:spPr>
        <p:txBody>
          <a:bodyPr spcFirstLastPara="1" vert="horz" wrap="square" lIns="91425" tIns="45700" rIns="91425" bIns="45700" rtlCol="0" anchor="ctr" anchorCtr="0">
            <a:noAutofit/>
          </a:bodyPr>
          <a:lstStyle/>
          <a:p>
            <a:pPr algn="ctr">
              <a:spcBef>
                <a:spcPts val="0"/>
              </a:spcBef>
              <a:buClr>
                <a:srgbClr val="17365D"/>
              </a:buClr>
              <a:buSzPts val="2800"/>
            </a:pPr>
            <a:r>
              <a:rPr lang="en-US" sz="2800" b="1" dirty="0"/>
              <a:t>New UF/IFAS Disaster-Related Resources</a:t>
            </a:r>
            <a:endParaRPr sz="2800" b="1" dirty="0">
              <a:solidFill>
                <a:schemeClr val="accent6">
                  <a:lumMod val="75000"/>
                </a:schemeClr>
              </a:solidFill>
            </a:endParaRPr>
          </a:p>
        </p:txBody>
      </p:sp>
    </p:spTree>
    <p:extLst>
      <p:ext uri="{BB962C8B-B14F-4D97-AF65-F5344CB8AC3E}">
        <p14:creationId xmlns:p14="http://schemas.microsoft.com/office/powerpoint/2010/main" val="188949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5F3B-4B57-66F3-B980-60F7CC2B0E35}"/>
              </a:ext>
            </a:extLst>
          </p:cNvPr>
          <p:cNvSpPr>
            <a:spLocks noGrp="1"/>
          </p:cNvSpPr>
          <p:nvPr>
            <p:ph type="title"/>
          </p:nvPr>
        </p:nvSpPr>
        <p:spPr>
          <a:xfrm>
            <a:off x="512782" y="-186234"/>
            <a:ext cx="10972800" cy="1143000"/>
          </a:xfrm>
        </p:spPr>
        <p:txBody>
          <a:bodyPr/>
          <a:lstStyle/>
          <a:p>
            <a:r>
              <a:rPr lang="en-US" b="1" dirty="0"/>
              <a:t>Opportunities to learn more</a:t>
            </a:r>
          </a:p>
        </p:txBody>
      </p:sp>
      <p:sp>
        <p:nvSpPr>
          <p:cNvPr id="3" name="Content Placeholder 2">
            <a:extLst>
              <a:ext uri="{FF2B5EF4-FFF2-40B4-BE49-F238E27FC236}">
                <a16:creationId xmlns:a16="http://schemas.microsoft.com/office/drawing/2014/main" id="{C5B0A5D8-F827-2B1F-F900-5CA8A44C68DE}"/>
              </a:ext>
            </a:extLst>
          </p:cNvPr>
          <p:cNvSpPr>
            <a:spLocks noGrp="1"/>
          </p:cNvSpPr>
          <p:nvPr>
            <p:ph idx="1"/>
          </p:nvPr>
        </p:nvSpPr>
        <p:spPr/>
        <p:txBody>
          <a:bodyPr/>
          <a:lstStyle/>
          <a:p>
            <a:pPr marL="0" indent="0">
              <a:buNone/>
            </a:pPr>
            <a:r>
              <a:rPr lang="en-US" dirty="0">
                <a:hlinkClick r:id="rId2"/>
              </a:rPr>
              <a:t>https://www.buzzsprout.com/2375738</a:t>
            </a:r>
            <a:r>
              <a:rPr lang="en-US" dirty="0"/>
              <a:t> </a:t>
            </a:r>
          </a:p>
        </p:txBody>
      </p:sp>
      <p:pic>
        <p:nvPicPr>
          <p:cNvPr id="5" name="Picture 4">
            <a:extLst>
              <a:ext uri="{FF2B5EF4-FFF2-40B4-BE49-F238E27FC236}">
                <a16:creationId xmlns:a16="http://schemas.microsoft.com/office/drawing/2014/main" id="{08707CD1-2920-F4B9-2ECB-54BA8548C2D6}"/>
              </a:ext>
            </a:extLst>
          </p:cNvPr>
          <p:cNvPicPr>
            <a:picLocks noChangeAspect="1"/>
          </p:cNvPicPr>
          <p:nvPr/>
        </p:nvPicPr>
        <p:blipFill>
          <a:blip r:embed="rId3"/>
          <a:stretch>
            <a:fillRect/>
          </a:stretch>
        </p:blipFill>
        <p:spPr>
          <a:xfrm>
            <a:off x="1394038" y="2205742"/>
            <a:ext cx="3534268" cy="3543795"/>
          </a:xfrm>
          <a:prstGeom prst="rect">
            <a:avLst/>
          </a:prstGeom>
        </p:spPr>
      </p:pic>
      <p:pic>
        <p:nvPicPr>
          <p:cNvPr id="6" name="Picture 5" descr="A green and white advertisement&#10;&#10;Description automatically generated">
            <a:extLst>
              <a:ext uri="{FF2B5EF4-FFF2-40B4-BE49-F238E27FC236}">
                <a16:creationId xmlns:a16="http://schemas.microsoft.com/office/drawing/2014/main" id="{46D46C31-3AFA-0DB2-20F6-4C0BCF8987A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222" r="51807"/>
          <a:stretch/>
        </p:blipFill>
        <p:spPr>
          <a:xfrm>
            <a:off x="7157373" y="2205742"/>
            <a:ext cx="2921347" cy="3588252"/>
          </a:xfrm>
          <a:prstGeom prst="rect">
            <a:avLst/>
          </a:prstGeom>
        </p:spPr>
      </p:pic>
      <p:sp>
        <p:nvSpPr>
          <p:cNvPr id="8" name="TextBox 7">
            <a:extLst>
              <a:ext uri="{FF2B5EF4-FFF2-40B4-BE49-F238E27FC236}">
                <a16:creationId xmlns:a16="http://schemas.microsoft.com/office/drawing/2014/main" id="{1185DCCC-0561-6361-CE2F-DAC057EC89C0}"/>
              </a:ext>
            </a:extLst>
          </p:cNvPr>
          <p:cNvSpPr txBox="1"/>
          <p:nvPr/>
        </p:nvSpPr>
        <p:spPr>
          <a:xfrm>
            <a:off x="6096000" y="1600203"/>
            <a:ext cx="6167120" cy="461665"/>
          </a:xfrm>
          <a:prstGeom prst="rect">
            <a:avLst/>
          </a:prstGeom>
          <a:noFill/>
        </p:spPr>
        <p:txBody>
          <a:bodyPr wrap="square">
            <a:spAutoFit/>
          </a:bodyPr>
          <a:lstStyle/>
          <a:p>
            <a:pPr marL="0" indent="0">
              <a:buNone/>
            </a:pPr>
            <a:r>
              <a:rPr lang="en-US" sz="2400" dirty="0">
                <a:hlinkClick r:id="rId5"/>
              </a:rPr>
              <a:t>https://piecenter.com/pie-academy</a:t>
            </a:r>
            <a:endParaRPr lang="en-US" sz="2400" dirty="0"/>
          </a:p>
        </p:txBody>
      </p:sp>
    </p:spTree>
    <p:extLst>
      <p:ext uri="{BB962C8B-B14F-4D97-AF65-F5344CB8AC3E}">
        <p14:creationId xmlns:p14="http://schemas.microsoft.com/office/powerpoint/2010/main" val="3502391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EA8360-7E67-35CD-5E0E-4A870199C974}"/>
              </a:ext>
            </a:extLst>
          </p:cNvPr>
          <p:cNvSpPr>
            <a:spLocks noGrp="1"/>
          </p:cNvSpPr>
          <p:nvPr>
            <p:ph type="sldNum" sz="quarter" idx="4294967295"/>
          </p:nvPr>
        </p:nvSpPr>
        <p:spPr>
          <a:xfrm>
            <a:off x="8220075" y="5984875"/>
            <a:ext cx="3971925" cy="736600"/>
          </a:xfrm>
        </p:spPr>
        <p:txBody>
          <a:bodyPr/>
          <a:lstStyle/>
          <a:p>
            <a:fld id="{7027A93B-E916-4831-8E85-FCA529879E33}" type="slidenum">
              <a:rPr lang="en-US" smtClean="0"/>
              <a:t>28</a:t>
            </a:fld>
            <a:endParaRPr lang="en-US"/>
          </a:p>
        </p:txBody>
      </p:sp>
      <p:pic>
        <p:nvPicPr>
          <p:cNvPr id="9" name="Picture 8">
            <a:extLst>
              <a:ext uri="{FF2B5EF4-FFF2-40B4-BE49-F238E27FC236}">
                <a16:creationId xmlns:a16="http://schemas.microsoft.com/office/drawing/2014/main" id="{009A5889-59BE-9609-3D79-C97DC8DC84DA}"/>
              </a:ext>
            </a:extLst>
          </p:cNvPr>
          <p:cNvPicPr>
            <a:picLocks noChangeAspect="1"/>
          </p:cNvPicPr>
          <p:nvPr/>
        </p:nvPicPr>
        <p:blipFill>
          <a:blip r:embed="rId2"/>
          <a:stretch>
            <a:fillRect/>
          </a:stretch>
        </p:blipFill>
        <p:spPr>
          <a:xfrm>
            <a:off x="1522963" y="1357462"/>
            <a:ext cx="9146073" cy="4833583"/>
          </a:xfrm>
          <a:prstGeom prst="rect">
            <a:avLst/>
          </a:prstGeom>
        </p:spPr>
      </p:pic>
      <p:sp>
        <p:nvSpPr>
          <p:cNvPr id="10" name="Title 1">
            <a:extLst>
              <a:ext uri="{FF2B5EF4-FFF2-40B4-BE49-F238E27FC236}">
                <a16:creationId xmlns:a16="http://schemas.microsoft.com/office/drawing/2014/main" id="{F21A724E-1A5C-2B5E-FAEC-B15AD2E2882B}"/>
              </a:ext>
            </a:extLst>
          </p:cNvPr>
          <p:cNvSpPr>
            <a:spLocks noGrp="1"/>
          </p:cNvSpPr>
          <p:nvPr>
            <p:ph type="title"/>
          </p:nvPr>
        </p:nvSpPr>
        <p:spPr>
          <a:xfrm>
            <a:off x="512782" y="-186234"/>
            <a:ext cx="10972800" cy="1143000"/>
          </a:xfrm>
        </p:spPr>
        <p:txBody>
          <a:bodyPr>
            <a:normAutofit/>
          </a:bodyPr>
          <a:lstStyle/>
          <a:p>
            <a:pPr algn="ctr"/>
            <a:r>
              <a:rPr lang="en-US" sz="3600" b="1" dirty="0"/>
              <a:t>Opportunities to learn more</a:t>
            </a:r>
          </a:p>
        </p:txBody>
      </p:sp>
    </p:spTree>
    <p:extLst>
      <p:ext uri="{BB962C8B-B14F-4D97-AF65-F5344CB8AC3E}">
        <p14:creationId xmlns:p14="http://schemas.microsoft.com/office/powerpoint/2010/main" val="129132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1C263-BAEC-A659-79CB-661AFFE8236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6EFF869-7BC4-BDB1-9337-762EFF66035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39226" y="1433389"/>
            <a:ext cx="8522085" cy="2909455"/>
          </a:xfrm>
          <a:prstGeom prst="rect">
            <a:avLst/>
          </a:prstGeom>
        </p:spPr>
      </p:pic>
      <p:sp>
        <p:nvSpPr>
          <p:cNvPr id="8" name="Slide Number Placeholder 7">
            <a:extLst>
              <a:ext uri="{FF2B5EF4-FFF2-40B4-BE49-F238E27FC236}">
                <a16:creationId xmlns:a16="http://schemas.microsoft.com/office/drawing/2014/main" id="{EA7DC55E-CA85-ADD1-02A2-6189A45993B3}"/>
              </a:ext>
            </a:extLst>
          </p:cNvPr>
          <p:cNvSpPr>
            <a:spLocks noGrp="1"/>
          </p:cNvSpPr>
          <p:nvPr>
            <p:ph type="sldNum" sz="quarter" idx="12"/>
          </p:nvPr>
        </p:nvSpPr>
        <p:spPr/>
        <p:txBody>
          <a:bodyPr/>
          <a:lstStyle/>
          <a:p>
            <a:fld id="{E025C1C5-4432-4B53-8602-4568DA21F5DE}" type="slidenum">
              <a:rPr lang="en-US" smtClean="0"/>
              <a:t>29</a:t>
            </a:fld>
            <a:endParaRPr lang="en-US"/>
          </a:p>
        </p:txBody>
      </p:sp>
      <p:sp>
        <p:nvSpPr>
          <p:cNvPr id="6" name="Subtitle 2">
            <a:extLst>
              <a:ext uri="{FF2B5EF4-FFF2-40B4-BE49-F238E27FC236}">
                <a16:creationId xmlns:a16="http://schemas.microsoft.com/office/drawing/2014/main" id="{A8881C9F-1E46-8140-9406-46C2318188D6}"/>
              </a:ext>
            </a:extLst>
          </p:cNvPr>
          <p:cNvSpPr txBox="1">
            <a:spLocks/>
          </p:cNvSpPr>
          <p:nvPr/>
        </p:nvSpPr>
        <p:spPr>
          <a:xfrm>
            <a:off x="773722" y="6512574"/>
            <a:ext cx="5634425" cy="44806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100" kern="1200">
                <a:solidFill>
                  <a:schemeClr val="tx2">
                    <a:lumMod val="75000"/>
                  </a:schemeClr>
                </a:solidFill>
                <a:latin typeface="+mn-lt"/>
                <a:ea typeface="+mn-ea"/>
                <a:cs typeface="+mn-cs"/>
              </a:defRPr>
            </a:lvl1pPr>
            <a:lvl2pPr marL="557213" indent="-214313" algn="l" defTabSz="342900" rtl="0" eaLnBrk="1" latinLnBrk="0" hangingPunct="1">
              <a:spcBef>
                <a:spcPct val="20000"/>
              </a:spcBef>
              <a:buFont typeface="Arial"/>
              <a:buChar char="–"/>
              <a:defRPr sz="1800" kern="1200">
                <a:solidFill>
                  <a:schemeClr val="tx2">
                    <a:lumMod val="75000"/>
                  </a:schemeClr>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2">
                    <a:lumMod val="75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200">
                <a:solidFill>
                  <a:schemeClr val="bg1"/>
                </a:solidFill>
              </a:rPr>
              <a:t>Photo courtesy of survey respondent.</a:t>
            </a:r>
          </a:p>
        </p:txBody>
      </p:sp>
      <p:pic>
        <p:nvPicPr>
          <p:cNvPr id="7" name="Picture 6">
            <a:extLst>
              <a:ext uri="{FF2B5EF4-FFF2-40B4-BE49-F238E27FC236}">
                <a16:creationId xmlns:a16="http://schemas.microsoft.com/office/drawing/2014/main" id="{90797266-FA2F-F2E3-666F-3A008CE3A5D7}"/>
              </a:ext>
            </a:extLst>
          </p:cNvPr>
          <p:cNvPicPr>
            <a:picLocks noChangeAspect="1"/>
          </p:cNvPicPr>
          <p:nvPr/>
        </p:nvPicPr>
        <p:blipFill>
          <a:blip r:embed="rId3" cstate="print">
            <a:extLst>
              <a:ext uri="{28A0092B-C50C-407E-A947-70E740481C1C}">
                <a14:useLocalDpi xmlns:a14="http://schemas.microsoft.com/office/drawing/2010/main"/>
              </a:ext>
            </a:extLst>
          </a:blip>
          <a:srcRect l="-327"/>
          <a:stretch/>
        </p:blipFill>
        <p:spPr>
          <a:xfrm>
            <a:off x="5501314" y="-1125912"/>
            <a:ext cx="8534379" cy="3084944"/>
          </a:xfrm>
          <a:prstGeom prst="rect">
            <a:avLst/>
          </a:prstGeom>
        </p:spPr>
      </p:pic>
      <p:pic>
        <p:nvPicPr>
          <p:cNvPr id="10" name="Picture 9" descr="A body of water with trees in the background&#10;&#10;Description automatically generated">
            <a:extLst>
              <a:ext uri="{FF2B5EF4-FFF2-40B4-BE49-F238E27FC236}">
                <a16:creationId xmlns:a16="http://schemas.microsoft.com/office/drawing/2014/main" id="{90A0CB15-A052-B60D-3BF7-12565F8934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08298" y="4296372"/>
            <a:ext cx="8502637" cy="3418586"/>
          </a:xfrm>
          <a:prstGeom prst="rect">
            <a:avLst/>
          </a:prstGeom>
        </p:spPr>
      </p:pic>
      <p:sp>
        <p:nvSpPr>
          <p:cNvPr id="5" name="Rectangle 4">
            <a:extLst>
              <a:ext uri="{FF2B5EF4-FFF2-40B4-BE49-F238E27FC236}">
                <a16:creationId xmlns:a16="http://schemas.microsoft.com/office/drawing/2014/main" id="{23DBEE10-579F-76C4-0506-F03AA60F8244}"/>
              </a:ext>
              <a:ext uri="{C183D7F6-B498-43B3-948B-1728B52AA6E4}">
                <adec:decorative xmlns:adec="http://schemas.microsoft.com/office/drawing/2017/decorative" val="1"/>
              </a:ext>
            </a:extLst>
          </p:cNvPr>
          <p:cNvSpPr/>
          <p:nvPr/>
        </p:nvSpPr>
        <p:spPr>
          <a:xfrm rot="16200000">
            <a:off x="2667000" y="-2667000"/>
            <a:ext cx="6858000" cy="12192000"/>
          </a:xfrm>
          <a:prstGeom prst="rect">
            <a:avLst/>
          </a:prstGeom>
          <a:gradFill flip="none" rotWithShape="1">
            <a:gsLst>
              <a:gs pos="49000">
                <a:srgbClr val="002657"/>
              </a:gs>
              <a:gs pos="100000">
                <a:schemeClr val="tx1">
                  <a:alpha val="0"/>
                </a:schemeClr>
              </a:gs>
            </a:gsLst>
            <a:lin ang="54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7E0EAD6-FB2C-40C0-651C-49656F1B416C}"/>
              </a:ext>
            </a:extLst>
          </p:cNvPr>
          <p:cNvSpPr txBox="1">
            <a:spLocks/>
          </p:cNvSpPr>
          <p:nvPr/>
        </p:nvSpPr>
        <p:spPr>
          <a:xfrm>
            <a:off x="913290" y="-370703"/>
            <a:ext cx="5494857" cy="1325563"/>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7365D"/>
              </a:buClr>
              <a:buSzPts val="3300"/>
              <a:buFont typeface="Calibri"/>
              <a:buNone/>
              <a:defRPr sz="6000" b="0" i="0" u="none" strike="noStrike" cap="none">
                <a:solidFill>
                  <a:srgbClr val="1736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a:solidFill>
                  <a:schemeClr val="bg1"/>
                </a:solidFill>
                <a:latin typeface="+mn-lt"/>
                <a:cs typeface="Arial" panose="020B0604020202020204" pitchFamily="34" charset="0"/>
              </a:rPr>
              <a:t>Thank You!</a:t>
            </a:r>
            <a:endParaRPr lang="en-US" dirty="0">
              <a:solidFill>
                <a:schemeClr val="bg1"/>
              </a:solidFill>
              <a:latin typeface="+mn-lt"/>
              <a:cs typeface="Arial" panose="020B0604020202020204" pitchFamily="34" charset="0"/>
            </a:endParaRPr>
          </a:p>
        </p:txBody>
      </p:sp>
      <p:sp>
        <p:nvSpPr>
          <p:cNvPr id="16" name="Google Shape;547;p6">
            <a:extLst>
              <a:ext uri="{FF2B5EF4-FFF2-40B4-BE49-F238E27FC236}">
                <a16:creationId xmlns:a16="http://schemas.microsoft.com/office/drawing/2014/main" id="{A758D2F3-C807-41BD-13AD-1BE0ED0C3C9B}"/>
              </a:ext>
            </a:extLst>
          </p:cNvPr>
          <p:cNvSpPr txBox="1">
            <a:spLocks/>
          </p:cNvSpPr>
          <p:nvPr/>
        </p:nvSpPr>
        <p:spPr>
          <a:xfrm>
            <a:off x="212969" y="960743"/>
            <a:ext cx="7338646" cy="5760628"/>
          </a:xfrm>
          <a:prstGeom prst="rect">
            <a:avLst/>
          </a:prstGeom>
          <a:noFill/>
          <a:ln>
            <a:noFill/>
          </a:ln>
        </p:spPr>
        <p:txBody>
          <a:bodyPr spcFirstLastPara="1" vert="horz" wrap="square" lIns="91425" tIns="45700" rIns="91425" bIns="45700"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Clr>
                <a:srgbClr val="17365D"/>
              </a:buClr>
              <a:buSzPts val="2800"/>
              <a:buFont typeface="Arial" panose="020B0604020202020204" pitchFamily="34" charset="0"/>
              <a:buNone/>
            </a:pPr>
            <a:r>
              <a:rPr lang="en-US" sz="2000" b="1" dirty="0">
                <a:solidFill>
                  <a:schemeClr val="bg1"/>
                </a:solidFill>
              </a:rPr>
              <a:t>Dr. Christa D. Court</a:t>
            </a:r>
            <a:endParaRPr lang="en-US" sz="2000" dirty="0">
              <a:solidFill>
                <a:schemeClr val="bg1"/>
              </a:solidFill>
            </a:endParaRPr>
          </a:p>
          <a:p>
            <a:pPr marL="0" indent="0">
              <a:lnSpc>
                <a:spcPct val="100000"/>
              </a:lnSpc>
              <a:spcBef>
                <a:spcPts val="800"/>
              </a:spcBef>
              <a:buClr>
                <a:srgbClr val="17365D"/>
              </a:buClr>
              <a:buSzPts val="2800"/>
              <a:buFont typeface="Arial" panose="020B0604020202020204" pitchFamily="34" charset="0"/>
              <a:buNone/>
            </a:pPr>
            <a:r>
              <a:rPr lang="en-US" sz="2000" u="sng" dirty="0">
                <a:solidFill>
                  <a:schemeClr val="accent6">
                    <a:lumMod val="76000"/>
                  </a:schemeClr>
                </a:solidFill>
                <a:hlinkClick r:id="rId5">
                  <a:extLst>
                    <a:ext uri="{A12FA001-AC4F-418D-AE19-62706E023703}">
                      <ahyp:hlinkClr xmlns:ahyp="http://schemas.microsoft.com/office/drawing/2018/hyperlinkcolor" val="tx"/>
                    </a:ext>
                  </a:extLst>
                </a:hlinkClick>
              </a:rPr>
              <a:t>ccourt@ufl.edu</a:t>
            </a:r>
            <a:r>
              <a:rPr lang="en-US" sz="2000" dirty="0">
                <a:solidFill>
                  <a:schemeClr val="accent6">
                    <a:lumMod val="76000"/>
                  </a:schemeClr>
                </a:solidFill>
              </a:rPr>
              <a:t> </a:t>
            </a:r>
            <a:endParaRPr lang="en-US" sz="2000" dirty="0">
              <a:solidFill>
                <a:schemeClr val="accent6">
                  <a:lumMod val="76000"/>
                </a:schemeClr>
              </a:solidFill>
              <a:cs typeface="Arial"/>
            </a:endParaRPr>
          </a:p>
          <a:p>
            <a:pPr marL="0" indent="0">
              <a:lnSpc>
                <a:spcPct val="100000"/>
              </a:lnSpc>
              <a:spcBef>
                <a:spcPts val="800"/>
              </a:spcBef>
              <a:buClr>
                <a:srgbClr val="17365D"/>
              </a:buClr>
              <a:buSzPts val="2800"/>
              <a:buFont typeface="Arial" panose="020B0604020202020204" pitchFamily="34" charset="0"/>
              <a:buNone/>
            </a:pPr>
            <a:endParaRPr lang="en-US" sz="2000" dirty="0">
              <a:solidFill>
                <a:srgbClr val="FA4616"/>
              </a:solidFill>
            </a:endParaRPr>
          </a:p>
          <a:p>
            <a:pPr marL="0" marR="0" lvl="0" indent="0" rtl="0">
              <a:lnSpc>
                <a:spcPct val="100000"/>
              </a:lnSpc>
              <a:spcBef>
                <a:spcPts val="800"/>
              </a:spcBef>
              <a:spcAft>
                <a:spcPts val="0"/>
              </a:spcAft>
              <a:buClr>
                <a:srgbClr val="000000"/>
              </a:buClr>
              <a:buSzPts val="2400"/>
              <a:buFont typeface="Arial"/>
              <a:buNone/>
            </a:pPr>
            <a:r>
              <a:rPr lang="en-US" sz="2000" b="1" i="0" u="none" strike="noStrike" cap="none" dirty="0">
                <a:solidFill>
                  <a:schemeClr val="bg1"/>
                </a:solidFill>
                <a:latin typeface="+mn-lt"/>
                <a:ea typeface="Calibri"/>
                <a:cs typeface="Calibri"/>
                <a:sym typeface="Calibri"/>
              </a:rPr>
              <a:t>UF/IFAS Economic Impact Analysis Program (EIAP)</a:t>
            </a:r>
            <a:endParaRPr lang="en-US" sz="2000" dirty="0">
              <a:solidFill>
                <a:schemeClr val="bg1"/>
              </a:solidFill>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r>
              <a:rPr lang="en-US" sz="2000" b="0" i="0" u="sng" strike="noStrike" cap="none" dirty="0">
                <a:solidFill>
                  <a:schemeClr val="accent6">
                    <a:lumMod val="75000"/>
                  </a:schemeClr>
                </a:solidFill>
                <a:latin typeface="+mn-lt"/>
                <a:ea typeface="Calibri"/>
                <a:cs typeface="Calibri"/>
                <a:sym typeface="Calibri"/>
                <a:hlinkClick r:id="rId6">
                  <a:extLst>
                    <a:ext uri="{A12FA001-AC4F-418D-AE19-62706E023703}">
                      <ahyp:hlinkClr xmlns:ahyp="http://schemas.microsoft.com/office/drawing/2018/hyperlinkcolor" val="tx"/>
                    </a:ext>
                  </a:extLst>
                </a:hlinkClick>
              </a:rPr>
              <a:t>https://go.ufl.edu/eiap</a:t>
            </a:r>
            <a:endParaRPr lang="en-US" sz="2000" b="0" i="0" u="sng" strike="noStrike" cap="none" dirty="0">
              <a:solidFill>
                <a:schemeClr val="accent6">
                  <a:lumMod val="75000"/>
                </a:schemeClr>
              </a:solidFill>
              <a:latin typeface="+mn-lt"/>
              <a:ea typeface="Calibri"/>
              <a:cs typeface="Calibri"/>
              <a:sym typeface="Calibri"/>
            </a:endParaRPr>
          </a:p>
          <a:p>
            <a:pPr marL="0" marR="0" lvl="0" indent="0">
              <a:lnSpc>
                <a:spcPct val="100000"/>
              </a:lnSpc>
              <a:spcBef>
                <a:spcPts val="800"/>
              </a:spcBef>
              <a:spcAft>
                <a:spcPts val="0"/>
              </a:spcAft>
              <a:buSzPts val="2400"/>
              <a:buFont typeface="Arial"/>
              <a:buNone/>
            </a:pPr>
            <a:endParaRPr lang="en-US" sz="2000" u="sng" dirty="0">
              <a:solidFill>
                <a:schemeClr val="accent6">
                  <a:lumMod val="75000"/>
                </a:schemeClr>
              </a:solidFill>
              <a:ea typeface="Calibri"/>
              <a:cs typeface="Calibri"/>
            </a:endParaRPr>
          </a:p>
          <a:p>
            <a:pPr marL="0" indent="0">
              <a:lnSpc>
                <a:spcPct val="100000"/>
              </a:lnSpc>
              <a:spcBef>
                <a:spcPts val="800"/>
              </a:spcBef>
              <a:buNone/>
            </a:pPr>
            <a:r>
              <a:rPr lang="en-US" sz="2100" b="1">
                <a:solidFill>
                  <a:schemeClr val="bg1"/>
                </a:solidFill>
                <a:ea typeface="Calibri"/>
                <a:cs typeface="Arial"/>
              </a:rPr>
              <a:t>UF/IFAS Economic Impact Analysis Program (EIAP)</a:t>
            </a:r>
            <a:endParaRPr lang="en-US" sz="2100">
              <a:solidFill>
                <a:srgbClr val="000000"/>
              </a:solidFill>
              <a:ea typeface="Calibri"/>
              <a:cs typeface="Arial"/>
            </a:endParaRPr>
          </a:p>
          <a:p>
            <a:pPr marL="0" indent="0">
              <a:lnSpc>
                <a:spcPct val="100000"/>
              </a:lnSpc>
              <a:spcBef>
                <a:spcPts val="800"/>
              </a:spcBef>
              <a:buNone/>
            </a:pPr>
            <a:r>
              <a:rPr lang="en-US" sz="2100" dirty="0">
                <a:solidFill>
                  <a:schemeClr val="accent6">
                    <a:lumMod val="75000"/>
                  </a:schemeClr>
                </a:solidFill>
                <a:ea typeface="Calibri"/>
                <a:cs typeface="Arial"/>
                <a:hlinkClick r:id="rId7">
                  <a:extLst>
                    <a:ext uri="{A12FA001-AC4F-418D-AE19-62706E023703}">
                      <ahyp:hlinkClr xmlns:ahyp="http://schemas.microsoft.com/office/drawing/2018/hyperlinkcolor" val="tx"/>
                    </a:ext>
                  </a:extLst>
                </a:hlinkClick>
              </a:rPr>
              <a:t>https://go.ufl.edu/disasters</a:t>
            </a:r>
            <a:endParaRPr lang="en-US"/>
          </a:p>
          <a:p>
            <a:pPr marL="0" indent="0">
              <a:lnSpc>
                <a:spcPct val="100000"/>
              </a:lnSpc>
              <a:spcBef>
                <a:spcPts val="800"/>
              </a:spcBef>
              <a:buSzPts val="2400"/>
              <a:buFont typeface="Arial" panose="020B0604020202020204" pitchFamily="34" charset="0"/>
              <a:buNone/>
            </a:pPr>
            <a:endParaRPr lang="en-US" sz="2000" u="sng" dirty="0">
              <a:solidFill>
                <a:srgbClr val="E46C0A"/>
              </a:solidFill>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r>
              <a:rPr lang="en-US" sz="2000" b="1" i="0" u="none" strike="noStrike" cap="none" dirty="0">
                <a:solidFill>
                  <a:schemeClr val="bg1"/>
                </a:solidFill>
                <a:latin typeface="+mn-lt"/>
                <a:ea typeface="Calibri"/>
                <a:cs typeface="Calibri"/>
                <a:sym typeface="Calibri"/>
              </a:rPr>
              <a:t>UF/IFAS EIAP Hurricane Debby Resources</a:t>
            </a:r>
            <a:endParaRPr lang="en-US" sz="2000" dirty="0">
              <a:solidFill>
                <a:schemeClr val="bg1"/>
              </a:solidFill>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r>
              <a:rPr lang="en-US" sz="2000" b="0" i="0" u="sng" strike="noStrike" cap="none" dirty="0">
                <a:solidFill>
                  <a:schemeClr val="accent6">
                    <a:lumMod val="75000"/>
                  </a:schemeClr>
                </a:solidFill>
                <a:latin typeface="+mn-lt"/>
                <a:ea typeface="Calibri"/>
                <a:cs typeface="Calibri"/>
                <a:sym typeface="Calibri"/>
                <a:hlinkClick r:id="rId8">
                  <a:extLst>
                    <a:ext uri="{A12FA001-AC4F-418D-AE19-62706E023703}">
                      <ahyp:hlinkClr xmlns:ahyp="http://schemas.microsoft.com/office/drawing/2018/hyperlinkcolor" val="tx"/>
                    </a:ext>
                  </a:extLst>
                </a:hlinkClick>
              </a:rPr>
              <a:t>https://go.ufl.edu/DebbyAgImpacts2024</a:t>
            </a:r>
            <a:endParaRPr lang="en-US" sz="2000" b="0" i="0" u="sng" strike="noStrike" cap="none" dirty="0">
              <a:solidFill>
                <a:schemeClr val="accent6">
                  <a:lumMod val="75000"/>
                </a:schemeClr>
              </a:solidFill>
              <a:latin typeface="+mn-lt"/>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endParaRPr lang="en-US" sz="2000" u="sng" dirty="0">
              <a:solidFill>
                <a:schemeClr val="accent6">
                  <a:lumMod val="75000"/>
                </a:schemeClr>
              </a:solidFill>
            </a:endParaRPr>
          </a:p>
          <a:p>
            <a:pPr marL="0" marR="0" lvl="0" indent="0" rtl="0">
              <a:lnSpc>
                <a:spcPct val="100000"/>
              </a:lnSpc>
              <a:spcBef>
                <a:spcPts val="800"/>
              </a:spcBef>
              <a:spcAft>
                <a:spcPts val="0"/>
              </a:spcAft>
              <a:buClr>
                <a:srgbClr val="000000"/>
              </a:buClr>
              <a:buSzPts val="2400"/>
              <a:buFont typeface="Arial"/>
              <a:buNone/>
            </a:pPr>
            <a:r>
              <a:rPr lang="en-US" sz="2000" b="1" i="0" u="none" strike="noStrike" cap="none" dirty="0">
                <a:solidFill>
                  <a:schemeClr val="bg1"/>
                </a:solidFill>
                <a:latin typeface="+mn-lt"/>
                <a:ea typeface="Calibri"/>
                <a:cs typeface="Calibri"/>
                <a:sym typeface="Calibri"/>
              </a:rPr>
              <a:t>UF/IFAS EIAP Hurricane Helene Resources </a:t>
            </a:r>
            <a:r>
              <a:rPr lang="en-US" sz="2000" b="0" i="0" u="sng" strike="noStrike" cap="none" dirty="0">
                <a:solidFill>
                  <a:schemeClr val="accent6">
                    <a:lumMod val="75000"/>
                  </a:schemeClr>
                </a:solidFill>
                <a:latin typeface="+mn-lt"/>
                <a:ea typeface="Calibri"/>
                <a:cs typeface="Calibri"/>
                <a:sym typeface="Calibri"/>
                <a:hlinkClick r:id="rId9">
                  <a:extLst>
                    <a:ext uri="{A12FA001-AC4F-418D-AE19-62706E023703}">
                      <ahyp:hlinkClr xmlns:ahyp="http://schemas.microsoft.com/office/drawing/2018/hyperlinkcolor" val="tx"/>
                    </a:ext>
                  </a:extLst>
                </a:hlinkClick>
              </a:rPr>
              <a:t>https://go.ufl.edu/HeleneAgImpacts2024</a:t>
            </a:r>
            <a:endParaRPr lang="en-US" sz="2000" b="0" i="0" u="sng" strike="noStrike" cap="none" dirty="0">
              <a:solidFill>
                <a:schemeClr val="accent6">
                  <a:lumMod val="75000"/>
                </a:schemeClr>
              </a:solidFill>
              <a:latin typeface="+mn-lt"/>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endParaRPr lang="en-US" sz="2000" u="sng" dirty="0">
              <a:solidFill>
                <a:schemeClr val="accent6">
                  <a:lumMod val="75000"/>
                </a:schemeClr>
              </a:solidFill>
            </a:endParaRPr>
          </a:p>
          <a:p>
            <a:pPr marL="0" marR="0" lvl="0" indent="0" rtl="0">
              <a:lnSpc>
                <a:spcPct val="100000"/>
              </a:lnSpc>
              <a:spcBef>
                <a:spcPts val="800"/>
              </a:spcBef>
              <a:spcAft>
                <a:spcPts val="0"/>
              </a:spcAft>
              <a:buClr>
                <a:srgbClr val="000000"/>
              </a:buClr>
              <a:buSzPts val="2400"/>
              <a:buFont typeface="Arial"/>
              <a:buNone/>
            </a:pPr>
            <a:r>
              <a:rPr lang="en-US" sz="2000" b="1" i="0" u="none" strike="noStrike" cap="none" dirty="0">
                <a:solidFill>
                  <a:schemeClr val="bg1"/>
                </a:solidFill>
                <a:latin typeface="+mn-lt"/>
                <a:ea typeface="Calibri"/>
                <a:cs typeface="Calibri"/>
                <a:sym typeface="Calibri"/>
              </a:rPr>
              <a:t>UF/IFAS EIAP Hurricane Milton Resources</a:t>
            </a:r>
            <a:endParaRPr lang="en-US" sz="2000" dirty="0">
              <a:solidFill>
                <a:schemeClr val="bg1"/>
              </a:solidFill>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r>
              <a:rPr lang="en-US" sz="2000" b="0" i="0" u="sng" strike="noStrike" cap="none" dirty="0">
                <a:solidFill>
                  <a:schemeClr val="accent6">
                    <a:lumMod val="75000"/>
                  </a:schemeClr>
                </a:solidFill>
                <a:latin typeface="+mn-lt"/>
                <a:ea typeface="Calibri"/>
                <a:cs typeface="Calibri"/>
                <a:sym typeface="Calibri"/>
                <a:hlinkClick r:id="rId10">
                  <a:extLst>
                    <a:ext uri="{A12FA001-AC4F-418D-AE19-62706E023703}">
                      <ahyp:hlinkClr xmlns:ahyp="http://schemas.microsoft.com/office/drawing/2018/hyperlinkcolor" val="tx"/>
                    </a:ext>
                  </a:extLst>
                </a:hlinkClick>
              </a:rPr>
              <a:t>https://go.ufl.edu/MiltonAgImpacts2024</a:t>
            </a:r>
            <a:endParaRPr lang="en-US" sz="2000" b="0" i="0" u="sng" strike="noStrike" cap="none" dirty="0">
              <a:solidFill>
                <a:schemeClr val="accent6">
                  <a:lumMod val="75000"/>
                </a:schemeClr>
              </a:solidFill>
              <a:latin typeface="+mn-lt"/>
              <a:ea typeface="Calibri"/>
              <a:cs typeface="Calibri"/>
              <a:sym typeface="Calibri"/>
            </a:endParaRPr>
          </a:p>
          <a:p>
            <a:pPr marL="0" marR="0" lvl="0" indent="0" rtl="0">
              <a:lnSpc>
                <a:spcPct val="100000"/>
              </a:lnSpc>
              <a:spcBef>
                <a:spcPts val="800"/>
              </a:spcBef>
              <a:spcAft>
                <a:spcPts val="0"/>
              </a:spcAft>
              <a:buClr>
                <a:srgbClr val="000000"/>
              </a:buClr>
              <a:buSzPts val="2400"/>
              <a:buFont typeface="Arial"/>
              <a:buNone/>
            </a:pPr>
            <a:endParaRPr lang="en-US" sz="2000" u="sng" dirty="0">
              <a:solidFill>
                <a:schemeClr val="accent6">
                  <a:lumMod val="75000"/>
                </a:schemeClr>
              </a:solidFill>
            </a:endParaRPr>
          </a:p>
          <a:p>
            <a:pPr marL="0" indent="0">
              <a:lnSpc>
                <a:spcPct val="100000"/>
              </a:lnSpc>
              <a:spcBef>
                <a:spcPts val="560"/>
              </a:spcBef>
              <a:buClr>
                <a:srgbClr val="17365D"/>
              </a:buClr>
              <a:buSzPts val="2800"/>
              <a:buFont typeface="Arial" panose="020B0604020202020204" pitchFamily="34" charset="0"/>
              <a:buNone/>
            </a:pPr>
            <a:endParaRPr lang="en-US" sz="2000" dirty="0">
              <a:solidFill>
                <a:srgbClr val="FA4616"/>
              </a:solidFill>
            </a:endParaRPr>
          </a:p>
        </p:txBody>
      </p:sp>
    </p:spTree>
    <p:extLst>
      <p:ext uri="{BB962C8B-B14F-4D97-AF65-F5344CB8AC3E}">
        <p14:creationId xmlns:p14="http://schemas.microsoft.com/office/powerpoint/2010/main" val="318326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2034715" y="187429"/>
            <a:ext cx="7315200" cy="566738"/>
          </a:xfrm>
          <a:prstGeom prst="rect">
            <a:avLst/>
          </a:prstGeom>
          <a:noFill/>
          <a:ln>
            <a:noFill/>
          </a:ln>
        </p:spPr>
        <p:txBody>
          <a:bodyPr spcFirstLastPara="1" vert="horz" wrap="square" lIns="91425" tIns="45700" rIns="91425" bIns="45700" rtlCol="0" anchor="ctr" anchorCtr="0">
            <a:noAutofit/>
          </a:bodyPr>
          <a:lstStyle/>
          <a:p>
            <a:pPr algn="ctr">
              <a:spcBef>
                <a:spcPts val="0"/>
              </a:spcBef>
              <a:buClr>
                <a:srgbClr val="17365D"/>
              </a:buClr>
              <a:buSzPts val="3400"/>
            </a:pPr>
            <a:r>
              <a:rPr lang="en-US" sz="3400" b="1" dirty="0"/>
              <a:t>Regional Economic Analysis</a:t>
            </a:r>
            <a:br>
              <a:rPr lang="en-US" sz="3400" b="1" dirty="0"/>
            </a:br>
            <a:r>
              <a:rPr lang="en-US" sz="2800" b="1" dirty="0">
                <a:hlinkClick r:id="rId3"/>
              </a:rPr>
              <a:t>https://go.ufl.edu/eiap</a:t>
            </a:r>
            <a:endParaRPr sz="3400" b="1" dirty="0"/>
          </a:p>
        </p:txBody>
      </p:sp>
      <p:pic>
        <p:nvPicPr>
          <p:cNvPr id="10" name="Picture 9" descr="A picture containing diagram&#10;&#10;Description automatically generated">
            <a:extLst>
              <a:ext uri="{FF2B5EF4-FFF2-40B4-BE49-F238E27FC236}">
                <a16:creationId xmlns:a16="http://schemas.microsoft.com/office/drawing/2014/main" id="{ABFFCB91-044B-07D5-034C-75282528765E}"/>
              </a:ext>
            </a:extLst>
          </p:cNvPr>
          <p:cNvPicPr>
            <a:picLocks noChangeAspect="1"/>
          </p:cNvPicPr>
          <p:nvPr/>
        </p:nvPicPr>
        <p:blipFill>
          <a:blip r:embed="rId4"/>
          <a:stretch>
            <a:fillRect/>
          </a:stretch>
        </p:blipFill>
        <p:spPr>
          <a:xfrm>
            <a:off x="571584" y="1587499"/>
            <a:ext cx="3225532" cy="2489708"/>
          </a:xfrm>
          <a:prstGeom prst="rect">
            <a:avLst/>
          </a:prstGeom>
        </p:spPr>
      </p:pic>
      <p:pic>
        <p:nvPicPr>
          <p:cNvPr id="12" name="Picture 11">
            <a:extLst>
              <a:ext uri="{FF2B5EF4-FFF2-40B4-BE49-F238E27FC236}">
                <a16:creationId xmlns:a16="http://schemas.microsoft.com/office/drawing/2014/main" id="{CF9BD300-6F09-DF87-BEDD-32344E6AAD99}"/>
              </a:ext>
            </a:extLst>
          </p:cNvPr>
          <p:cNvPicPr>
            <a:picLocks noChangeAspect="1"/>
          </p:cNvPicPr>
          <p:nvPr/>
        </p:nvPicPr>
        <p:blipFill>
          <a:blip r:embed="rId5"/>
          <a:stretch>
            <a:fillRect/>
          </a:stretch>
        </p:blipFill>
        <p:spPr>
          <a:xfrm>
            <a:off x="571584" y="4231171"/>
            <a:ext cx="3225532" cy="2494525"/>
          </a:xfrm>
          <a:prstGeom prst="rect">
            <a:avLst/>
          </a:prstGeom>
        </p:spPr>
      </p:pic>
      <p:pic>
        <p:nvPicPr>
          <p:cNvPr id="14" name="Picture 13">
            <a:extLst>
              <a:ext uri="{FF2B5EF4-FFF2-40B4-BE49-F238E27FC236}">
                <a16:creationId xmlns:a16="http://schemas.microsoft.com/office/drawing/2014/main" id="{CB1BEBED-852E-1E08-4CAE-48ED72C29105}"/>
              </a:ext>
            </a:extLst>
          </p:cNvPr>
          <p:cNvPicPr>
            <a:picLocks noChangeAspect="1"/>
          </p:cNvPicPr>
          <p:nvPr/>
        </p:nvPicPr>
        <p:blipFill>
          <a:blip r:embed="rId6"/>
          <a:stretch>
            <a:fillRect/>
          </a:stretch>
        </p:blipFill>
        <p:spPr>
          <a:xfrm>
            <a:off x="8279738" y="4275921"/>
            <a:ext cx="1932924" cy="2489707"/>
          </a:xfrm>
          <a:prstGeom prst="rect">
            <a:avLst/>
          </a:prstGeom>
        </p:spPr>
      </p:pic>
      <p:sp>
        <p:nvSpPr>
          <p:cNvPr id="15" name="TextBox 14">
            <a:extLst>
              <a:ext uri="{FF2B5EF4-FFF2-40B4-BE49-F238E27FC236}">
                <a16:creationId xmlns:a16="http://schemas.microsoft.com/office/drawing/2014/main" id="{269E6DC1-AD14-6406-FBB9-20E394FFDD41}"/>
              </a:ext>
            </a:extLst>
          </p:cNvPr>
          <p:cNvSpPr txBox="1"/>
          <p:nvPr/>
        </p:nvSpPr>
        <p:spPr>
          <a:xfrm>
            <a:off x="571584" y="1044341"/>
            <a:ext cx="3225532" cy="400110"/>
          </a:xfrm>
          <a:prstGeom prst="rect">
            <a:avLst/>
          </a:prstGeom>
          <a:noFill/>
        </p:spPr>
        <p:txBody>
          <a:bodyPr wrap="square" rtlCol="0">
            <a:spAutoFit/>
          </a:bodyPr>
          <a:lstStyle/>
          <a:p>
            <a:pPr algn="ctr"/>
            <a:r>
              <a:rPr lang="en-US" sz="2000" b="1" dirty="0">
                <a:solidFill>
                  <a:schemeClr val="accent6">
                    <a:lumMod val="75000"/>
                  </a:schemeClr>
                </a:solidFill>
              </a:rPr>
              <a:t>Production Agriculture</a:t>
            </a:r>
          </a:p>
        </p:txBody>
      </p:sp>
      <p:sp>
        <p:nvSpPr>
          <p:cNvPr id="16" name="TextBox 15">
            <a:extLst>
              <a:ext uri="{FF2B5EF4-FFF2-40B4-BE49-F238E27FC236}">
                <a16:creationId xmlns:a16="http://schemas.microsoft.com/office/drawing/2014/main" id="{FA243C57-08BB-B655-A6B4-12CD4A2A493D}"/>
              </a:ext>
            </a:extLst>
          </p:cNvPr>
          <p:cNvSpPr txBox="1"/>
          <p:nvPr/>
        </p:nvSpPr>
        <p:spPr>
          <a:xfrm>
            <a:off x="7633434" y="914396"/>
            <a:ext cx="3225532" cy="707886"/>
          </a:xfrm>
          <a:prstGeom prst="rect">
            <a:avLst/>
          </a:prstGeom>
          <a:noFill/>
        </p:spPr>
        <p:txBody>
          <a:bodyPr wrap="square" rtlCol="0">
            <a:spAutoFit/>
          </a:bodyPr>
          <a:lstStyle/>
          <a:p>
            <a:pPr algn="ctr"/>
            <a:r>
              <a:rPr lang="en-US" sz="2000" b="1" dirty="0">
                <a:solidFill>
                  <a:schemeClr val="accent6">
                    <a:lumMod val="75000"/>
                  </a:schemeClr>
                </a:solidFill>
              </a:rPr>
              <a:t>Local Economic Development</a:t>
            </a:r>
          </a:p>
        </p:txBody>
      </p:sp>
      <p:pic>
        <p:nvPicPr>
          <p:cNvPr id="18" name="Picture 17">
            <a:extLst>
              <a:ext uri="{FF2B5EF4-FFF2-40B4-BE49-F238E27FC236}">
                <a16:creationId xmlns:a16="http://schemas.microsoft.com/office/drawing/2014/main" id="{311ABB08-2968-3F03-DB35-430D0B16DBE2}"/>
              </a:ext>
            </a:extLst>
          </p:cNvPr>
          <p:cNvPicPr>
            <a:picLocks noChangeAspect="1"/>
          </p:cNvPicPr>
          <p:nvPr/>
        </p:nvPicPr>
        <p:blipFill>
          <a:blip r:embed="rId7"/>
          <a:stretch>
            <a:fillRect/>
          </a:stretch>
        </p:blipFill>
        <p:spPr>
          <a:xfrm>
            <a:off x="5081691" y="1587499"/>
            <a:ext cx="1913473" cy="2489707"/>
          </a:xfrm>
          <a:prstGeom prst="rect">
            <a:avLst/>
          </a:prstGeom>
        </p:spPr>
      </p:pic>
      <p:sp>
        <p:nvSpPr>
          <p:cNvPr id="19" name="TextBox 18">
            <a:extLst>
              <a:ext uri="{FF2B5EF4-FFF2-40B4-BE49-F238E27FC236}">
                <a16:creationId xmlns:a16="http://schemas.microsoft.com/office/drawing/2014/main" id="{E67892E5-8C38-446B-0780-3DB27A5002A2}"/>
              </a:ext>
            </a:extLst>
          </p:cNvPr>
          <p:cNvSpPr txBox="1"/>
          <p:nvPr/>
        </p:nvSpPr>
        <p:spPr>
          <a:xfrm>
            <a:off x="4425661" y="1044340"/>
            <a:ext cx="3225532" cy="400110"/>
          </a:xfrm>
          <a:prstGeom prst="rect">
            <a:avLst/>
          </a:prstGeom>
          <a:noFill/>
        </p:spPr>
        <p:txBody>
          <a:bodyPr wrap="square" rtlCol="0">
            <a:spAutoFit/>
          </a:bodyPr>
          <a:lstStyle/>
          <a:p>
            <a:pPr algn="ctr"/>
            <a:r>
              <a:rPr lang="en-US" sz="2000" b="1" dirty="0">
                <a:solidFill>
                  <a:schemeClr val="accent6">
                    <a:lumMod val="75000"/>
                  </a:schemeClr>
                </a:solidFill>
              </a:rPr>
              <a:t>Other Industries</a:t>
            </a:r>
          </a:p>
        </p:txBody>
      </p:sp>
      <p:pic>
        <p:nvPicPr>
          <p:cNvPr id="21" name="Picture 20">
            <a:extLst>
              <a:ext uri="{FF2B5EF4-FFF2-40B4-BE49-F238E27FC236}">
                <a16:creationId xmlns:a16="http://schemas.microsoft.com/office/drawing/2014/main" id="{349BB0E5-FD04-745C-BA1B-7DEFF501F882}"/>
              </a:ext>
            </a:extLst>
          </p:cNvPr>
          <p:cNvPicPr>
            <a:picLocks noChangeAspect="1"/>
          </p:cNvPicPr>
          <p:nvPr/>
        </p:nvPicPr>
        <p:blipFill>
          <a:blip r:embed="rId8"/>
          <a:stretch>
            <a:fillRect/>
          </a:stretch>
        </p:blipFill>
        <p:spPr>
          <a:xfrm>
            <a:off x="8279738" y="1622283"/>
            <a:ext cx="1923986" cy="2494525"/>
          </a:xfrm>
          <a:prstGeom prst="rect">
            <a:avLst/>
          </a:prstGeom>
        </p:spPr>
      </p:pic>
      <p:pic>
        <p:nvPicPr>
          <p:cNvPr id="23" name="Picture 22">
            <a:extLst>
              <a:ext uri="{FF2B5EF4-FFF2-40B4-BE49-F238E27FC236}">
                <a16:creationId xmlns:a16="http://schemas.microsoft.com/office/drawing/2014/main" id="{AD5205BB-16AB-0443-6FE7-DDA8DB6ABE5F}"/>
              </a:ext>
            </a:extLst>
          </p:cNvPr>
          <p:cNvPicPr>
            <a:picLocks noChangeAspect="1"/>
          </p:cNvPicPr>
          <p:nvPr/>
        </p:nvPicPr>
        <p:blipFill>
          <a:blip r:embed="rId9"/>
          <a:stretch>
            <a:fillRect/>
          </a:stretch>
        </p:blipFill>
        <p:spPr>
          <a:xfrm>
            <a:off x="5087213" y="4220253"/>
            <a:ext cx="1907950" cy="2494526"/>
          </a:xfrm>
          <a:prstGeom prst="rect">
            <a:avLst/>
          </a:prstGeom>
        </p:spPr>
      </p:pic>
    </p:spTree>
    <p:extLst>
      <p:ext uri="{BB962C8B-B14F-4D97-AF65-F5344CB8AC3E}">
        <p14:creationId xmlns:p14="http://schemas.microsoft.com/office/powerpoint/2010/main" val="24421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5212-CFDF-965F-F8C3-BCF63D19D1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34CF94-E8CB-A391-C4D3-E97B054043A7}"/>
              </a:ext>
            </a:extLst>
          </p:cNvPr>
          <p:cNvPicPr>
            <a:picLocks noChangeAspect="1"/>
          </p:cNvPicPr>
          <p:nvPr/>
        </p:nvPicPr>
        <p:blipFill>
          <a:blip r:embed="rId2"/>
          <a:stretch>
            <a:fillRect/>
          </a:stretch>
        </p:blipFill>
        <p:spPr>
          <a:xfrm>
            <a:off x="-1" y="-1"/>
            <a:ext cx="12315825" cy="6858001"/>
          </a:xfrm>
          <a:prstGeom prst="rect">
            <a:avLst/>
          </a:prstGeom>
        </p:spPr>
      </p:pic>
      <p:pic>
        <p:nvPicPr>
          <p:cNvPr id="7" name="Picture 6" descr="A qr code on a white background&#10;&#10;AI-generated content may be incorrect.">
            <a:extLst>
              <a:ext uri="{FF2B5EF4-FFF2-40B4-BE49-F238E27FC236}">
                <a16:creationId xmlns:a16="http://schemas.microsoft.com/office/drawing/2014/main" id="{C4D26993-2C7C-047B-7F7D-996FCAE41B63}"/>
              </a:ext>
            </a:extLst>
          </p:cNvPr>
          <p:cNvPicPr>
            <a:picLocks noChangeAspect="1"/>
          </p:cNvPicPr>
          <p:nvPr/>
        </p:nvPicPr>
        <p:blipFill>
          <a:blip r:embed="rId3"/>
          <a:stretch>
            <a:fillRect/>
          </a:stretch>
        </p:blipFill>
        <p:spPr>
          <a:xfrm>
            <a:off x="9359041" y="4056417"/>
            <a:ext cx="2183018" cy="2183018"/>
          </a:xfrm>
          <a:prstGeom prst="rect">
            <a:avLst/>
          </a:prstGeom>
        </p:spPr>
      </p:pic>
    </p:spTree>
    <p:extLst>
      <p:ext uri="{BB962C8B-B14F-4D97-AF65-F5344CB8AC3E}">
        <p14:creationId xmlns:p14="http://schemas.microsoft.com/office/powerpoint/2010/main" val="2744370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Google Shape;270;p7">
            <a:extLst>
              <a:ext uri="{FF2B5EF4-FFF2-40B4-BE49-F238E27FC236}">
                <a16:creationId xmlns:a16="http://schemas.microsoft.com/office/drawing/2014/main" id="{C72B9B86-A9A9-98B3-70A5-BC6EB1780899}"/>
              </a:ext>
            </a:extLst>
          </p:cNvPr>
          <p:cNvSpPr txBox="1">
            <a:spLocks noGrp="1"/>
          </p:cNvSpPr>
          <p:nvPr>
            <p:ph type="title"/>
          </p:nvPr>
        </p:nvSpPr>
        <p:spPr>
          <a:xfrm>
            <a:off x="4167664" y="404914"/>
            <a:ext cx="7814786" cy="588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7365D"/>
              </a:buClr>
              <a:buSzPts val="1800"/>
              <a:buFont typeface="Calibri"/>
              <a:buNone/>
            </a:pPr>
            <a:r>
              <a:rPr lang="en-US" sz="3600" dirty="0">
                <a:latin typeface="+mj-lt"/>
              </a:rPr>
              <a:t>Florida Agricultural Baseline Database</a:t>
            </a:r>
            <a:endParaRPr sz="3600" dirty="0">
              <a:latin typeface="+mj-lt"/>
              <a:sym typeface="Arial"/>
            </a:endParaRPr>
          </a:p>
        </p:txBody>
      </p:sp>
      <p:pic>
        <p:nvPicPr>
          <p:cNvPr id="6" name="Google Shape;271;p7" descr="Tractor in farmland">
            <a:extLst>
              <a:ext uri="{FF2B5EF4-FFF2-40B4-BE49-F238E27FC236}">
                <a16:creationId xmlns:a16="http://schemas.microsoft.com/office/drawing/2014/main" id="{3CD01265-D81B-A174-D274-E21E21FA8C5C}"/>
              </a:ext>
            </a:extLst>
          </p:cNvPr>
          <p:cNvPicPr preferRelativeResize="0"/>
          <p:nvPr/>
        </p:nvPicPr>
        <p:blipFill rotWithShape="1">
          <a:blip r:embed="rId3">
            <a:alphaModFix/>
          </a:blip>
          <a:srcRect t="24354" r="1" b="1"/>
          <a:stretch/>
        </p:blipFill>
        <p:spPr>
          <a:xfrm>
            <a:off x="80486" y="0"/>
            <a:ext cx="3800634" cy="6126163"/>
          </a:xfrm>
          <a:prstGeom prst="rect">
            <a:avLst/>
          </a:prstGeom>
          <a:noFill/>
          <a:ln>
            <a:noFill/>
          </a:ln>
        </p:spPr>
      </p:pic>
      <p:pic>
        <p:nvPicPr>
          <p:cNvPr id="7" name="Google Shape;273;p7" descr="Cybersecurity What's New | The MITRE Corporation">
            <a:extLst>
              <a:ext uri="{FF2B5EF4-FFF2-40B4-BE49-F238E27FC236}">
                <a16:creationId xmlns:a16="http://schemas.microsoft.com/office/drawing/2014/main" id="{593D56A4-6A6D-B241-9836-1506E2759E01}"/>
              </a:ext>
            </a:extLst>
          </p:cNvPr>
          <p:cNvPicPr preferRelativeResize="0"/>
          <p:nvPr/>
        </p:nvPicPr>
        <p:blipFill rotWithShape="1">
          <a:blip r:embed="rId4">
            <a:alphaModFix/>
          </a:blip>
          <a:srcRect/>
          <a:stretch/>
        </p:blipFill>
        <p:spPr>
          <a:xfrm>
            <a:off x="0" y="3128168"/>
            <a:ext cx="3881120" cy="3729832"/>
          </a:xfrm>
          <a:prstGeom prst="rect">
            <a:avLst/>
          </a:prstGeom>
          <a:noFill/>
          <a:ln>
            <a:noFill/>
          </a:ln>
        </p:spPr>
      </p:pic>
      <p:sp>
        <p:nvSpPr>
          <p:cNvPr id="8" name="Google Shape;176;p3">
            <a:extLst>
              <a:ext uri="{FF2B5EF4-FFF2-40B4-BE49-F238E27FC236}">
                <a16:creationId xmlns:a16="http://schemas.microsoft.com/office/drawing/2014/main" id="{637BD4BF-3210-32F1-7797-6735C65D72AB}"/>
              </a:ext>
            </a:extLst>
          </p:cNvPr>
          <p:cNvSpPr txBox="1"/>
          <p:nvPr/>
        </p:nvSpPr>
        <p:spPr>
          <a:xfrm>
            <a:off x="4264268" y="1413160"/>
            <a:ext cx="7480058" cy="5039926"/>
          </a:xfrm>
          <a:prstGeom prst="rect">
            <a:avLst/>
          </a:prstGeom>
          <a:noFill/>
          <a:ln>
            <a:noFill/>
          </a:ln>
        </p:spPr>
        <p:txBody>
          <a:bodyPr spcFirstLastPara="1" wrap="square" lIns="68575" tIns="34275" rIns="68575" bIns="34275" anchor="t" anchorCtr="0">
            <a:normAutofit/>
          </a:bodyPr>
          <a:lstStyle/>
          <a:p>
            <a:pPr marL="285750" marR="0" lvl="0" indent="-285750" algn="l" defTabSz="457200" rtl="0" eaLnBrk="1" fontAlgn="auto" latinLnBrk="0" hangingPunct="1">
              <a:lnSpc>
                <a:spcPct val="115000"/>
              </a:lnSpc>
              <a:spcBef>
                <a:spcPts val="0"/>
              </a:spcBef>
              <a:spcAft>
                <a:spcPts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Helvetica" pitchFamily="2" charset="0"/>
                <a:ea typeface="Arial"/>
                <a:cs typeface="Arial"/>
                <a:sym typeface="Arial"/>
              </a:rPr>
              <a:t>Production Loss</a:t>
            </a: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400" b="1" i="0" strike="noStrike" kern="1200" cap="none" spc="0" normalizeH="0" baseline="0" noProof="0" dirty="0">
                <a:ln>
                  <a:noFill/>
                </a:ln>
                <a:solidFill>
                  <a:srgbClr val="000000"/>
                </a:solidFill>
                <a:effectLst/>
                <a:uLnTx/>
                <a:uFillTx/>
                <a:latin typeface="Helvetica" pitchFamily="2" charset="0"/>
                <a:ea typeface="Arial"/>
                <a:cs typeface="Arial"/>
                <a:sym typeface="Arial"/>
              </a:rPr>
              <a:t>Crops</a:t>
            </a:r>
            <a:r>
              <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rPr>
              <a:t> (</a:t>
            </a:r>
            <a:r>
              <a:rPr kumimoji="0" lang="en-US" sz="1400" b="0" i="0" u="sng" strike="noStrike" kern="1200" cap="none" spc="0" normalizeH="0" baseline="0" noProof="0" dirty="0">
                <a:ln>
                  <a:noFill/>
                </a:ln>
                <a:solidFill>
                  <a:srgbClr val="000000"/>
                </a:solidFill>
                <a:effectLst/>
                <a:uLnTx/>
                <a:uFillTx/>
                <a:latin typeface="Helvetica" pitchFamily="2" charset="0"/>
                <a:ea typeface="Arial"/>
                <a:cs typeface="Arial"/>
                <a:sym typeface="Arial"/>
              </a:rPr>
              <a:t>distribution, acreage, value per acre, seasonality</a:t>
            </a:r>
            <a:r>
              <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rPr>
              <a:t>)</a:t>
            </a:r>
            <a:endParaRPr lang="en-US" kern="1200" dirty="0">
              <a:solidFill>
                <a:prstClr val="black"/>
              </a:solidFill>
              <a:latin typeface="Helvetica" pitchFamily="2" charset="0"/>
              <a:ea typeface="+mn-ea"/>
              <a:cs typeface="+mn-cs"/>
            </a:endParaRPr>
          </a:p>
          <a:p>
            <a:pPr marL="457200" marR="0" lvl="1" algn="l" defTabSz="457200" rtl="0" eaLnBrk="1" fontAlgn="auto" latinLnBrk="0" hangingPunct="1">
              <a:lnSpc>
                <a:spcPct val="115000"/>
              </a:lnSpc>
              <a:spcBef>
                <a:spcPts val="0"/>
              </a:spcBef>
              <a:spcAft>
                <a:spcPts val="0"/>
              </a:spcAft>
              <a:buClrTx/>
              <a:buSzTx/>
              <a:tabLst/>
              <a:defRPr/>
            </a:pPr>
            <a:r>
              <a:rPr lang="en-US" i="1" kern="1200" dirty="0">
                <a:latin typeface="Helvetica" pitchFamily="2" charset="0"/>
              </a:rPr>
              <a:t>	</a:t>
            </a:r>
            <a:r>
              <a:rPr kumimoji="0" lang="en-US" sz="1400" b="0" i="1" u="none" strike="noStrike" kern="1200" cap="none" spc="0" normalizeH="0" baseline="0" noProof="0" dirty="0">
                <a:ln>
                  <a:noFill/>
                </a:ln>
                <a:solidFill>
                  <a:srgbClr val="000000"/>
                </a:solidFill>
                <a:effectLst/>
                <a:uLnTx/>
                <a:uFillTx/>
                <a:latin typeface="Helvetica" pitchFamily="2" charset="0"/>
                <a:ea typeface="Arial"/>
                <a:cs typeface="Arial"/>
                <a:sym typeface="Arial"/>
              </a:rPr>
              <a:t>Field crops, hay, sugarcane, citrus, fruit and tree nuts, greenhouse/nursery, 	vegetables, melon, and potatoes</a:t>
            </a:r>
            <a:endParaRPr lang="en-US" sz="1400" kern="1200" noProof="0" dirty="0">
              <a:latin typeface="Helvetica" pitchFamily="2" charset="0"/>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US" b="0" i="0" u="sng" strike="noStrike" kern="1200" cap="none" spc="0" normalizeH="0" baseline="0" noProof="0" dirty="0">
              <a:ln>
                <a:noFill/>
              </a:ln>
              <a:solidFill>
                <a:srgbClr val="000000"/>
              </a:solidFill>
              <a:effectLst/>
              <a:uLnTx/>
              <a:uFillTx/>
              <a:latin typeface="Helvetica" pitchFamily="2" charset="0"/>
              <a:ea typeface="Arial"/>
              <a:cs typeface="Arial"/>
              <a:sym typeface="Arial"/>
            </a:endParaRPr>
          </a:p>
          <a:p>
            <a:pPr marL="742950" marR="0" lvl="1" indent="-2857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1" i="0" strike="noStrike" kern="1200" cap="none" spc="0" normalizeH="0" baseline="0" noProof="0" dirty="0">
                <a:ln>
                  <a:noFill/>
                </a:ln>
                <a:solidFill>
                  <a:srgbClr val="000000"/>
                </a:solidFill>
                <a:effectLst/>
                <a:uLnTx/>
                <a:uFillTx/>
                <a:latin typeface="Helvetica" pitchFamily="2" charset="0"/>
                <a:ea typeface="Arial"/>
                <a:cs typeface="Arial"/>
                <a:sym typeface="Arial"/>
              </a:rPr>
              <a:t>Animal and Animal Products </a:t>
            </a:r>
            <a:r>
              <a:rPr lang="en-US" kern="1200" dirty="0">
                <a:latin typeface="Helvetica" pitchFamily="2" charset="0"/>
                <a:ea typeface="+mn-ea"/>
              </a:rPr>
              <a:t>(</a:t>
            </a:r>
            <a:r>
              <a:rPr kumimoji="0" lang="en-US" b="0" i="0" u="sng" strike="noStrike" kern="1200" cap="none" spc="0" normalizeH="0" baseline="0" noProof="0" dirty="0">
                <a:ln>
                  <a:noFill/>
                </a:ln>
                <a:solidFill>
                  <a:srgbClr val="000000"/>
                </a:solidFill>
                <a:effectLst/>
                <a:uLnTx/>
                <a:uFillTx/>
                <a:latin typeface="Helvetica" pitchFamily="2" charset="0"/>
                <a:ea typeface="Arial"/>
                <a:cs typeface="Arial"/>
                <a:sym typeface="Arial"/>
              </a:rPr>
              <a:t>distribution, acreage, county-level value/heads per acre</a:t>
            </a:r>
            <a:r>
              <a:rPr lang="en-US" kern="1200" dirty="0">
                <a:latin typeface="Helvetica" pitchFamily="2" charset="0"/>
                <a:ea typeface="+mn-ea"/>
              </a:rPr>
              <a:t>)</a:t>
            </a:r>
          </a:p>
          <a:p>
            <a:pPr marL="457200" lvl="3" defTabSz="457200">
              <a:lnSpc>
                <a:spcPct val="115000"/>
              </a:lnSpc>
              <a:buClrTx/>
              <a:defRPr/>
            </a:pPr>
            <a:r>
              <a:rPr lang="en-US" i="1" kern="1200" dirty="0">
                <a:latin typeface="Helvetica" pitchFamily="2" charset="0"/>
              </a:rPr>
              <a:t>	Inland aquaculture, marine aquaculture, marine shellfish, tropical fish,</a:t>
            </a:r>
          </a:p>
          <a:p>
            <a:pPr marL="457200" lvl="2" defTabSz="457200">
              <a:lnSpc>
                <a:spcPct val="115000"/>
              </a:lnSpc>
              <a:buClrTx/>
              <a:defRPr/>
            </a:pPr>
            <a:r>
              <a:rPr lang="en-US" i="1" kern="1200" dirty="0">
                <a:latin typeface="Helvetica" pitchFamily="2" charset="0"/>
              </a:rPr>
              <a:t>	Grazing land, pastureland, cattle feeding operations, horse farm, poultry, bees, 	specialty farm, gator farm</a:t>
            </a:r>
          </a:p>
          <a:p>
            <a:pPr marL="457200" lvl="2" defTabSz="457200">
              <a:lnSpc>
                <a:spcPct val="115000"/>
              </a:lnSpc>
              <a:buClrTx/>
              <a:defRPr/>
            </a:pPr>
            <a:endParaRPr lang="en-US" i="1" kern="1200" dirty="0">
              <a:latin typeface="Helvetica" pitchFamily="2" charset="0"/>
            </a:endParaRPr>
          </a:p>
          <a:p>
            <a:pPr marL="285750" marR="0" lvl="0" indent="-285750" algn="l" defTabSz="457200" rtl="0" eaLnBrk="1" fontAlgn="auto" latinLnBrk="0" hangingPunct="1">
              <a:lnSpc>
                <a:spcPct val="115000"/>
              </a:lnSpc>
              <a:spcBef>
                <a:spcPts val="450"/>
              </a:spcBef>
              <a:spcAft>
                <a:spcPts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Helvetica" pitchFamily="2" charset="0"/>
                <a:ea typeface="Arial"/>
                <a:cs typeface="Arial"/>
                <a:sym typeface="Arial"/>
              </a:rPr>
              <a:t>Asset Damage</a:t>
            </a:r>
          </a:p>
          <a:p>
            <a:pPr marL="500062" marR="0" lvl="0" indent="0" algn="l" defTabSz="457200" rtl="0" eaLnBrk="1" fontAlgn="auto" latinLnBrk="0" hangingPunct="1">
              <a:lnSpc>
                <a:spcPct val="115000"/>
              </a:lnSpc>
              <a:spcBef>
                <a:spcPts val="45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rPr>
              <a:t>Agricultural building (distribution, footprint, county-level value per acre)</a:t>
            </a:r>
          </a:p>
          <a:p>
            <a:pPr marL="500062" marR="0" lvl="0" indent="0" algn="l" defTabSz="457200" rtl="0" eaLnBrk="1" fontAlgn="auto" latinLnBrk="0" hangingPunct="1">
              <a:lnSpc>
                <a:spcPct val="115000"/>
              </a:lnSpc>
              <a:spcBef>
                <a:spcPts val="45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rPr>
              <a:t>Machinery and equipment (county-level </a:t>
            </a:r>
            <a:r>
              <a:rPr lang="en-US" kern="1200" dirty="0">
                <a:latin typeface="Helvetica" pitchFamily="2" charset="0"/>
              </a:rPr>
              <a:t>value per acre) </a:t>
            </a:r>
          </a:p>
          <a:p>
            <a:pPr marL="500062" marR="0" lvl="0" indent="0" algn="l" defTabSz="457200" rtl="0" eaLnBrk="1" fontAlgn="auto" latinLnBrk="0" hangingPunct="1">
              <a:lnSpc>
                <a:spcPct val="115000"/>
              </a:lnSpc>
              <a:spcBef>
                <a:spcPts val="450"/>
              </a:spcBef>
              <a:spcAft>
                <a:spcPts val="0"/>
              </a:spcAft>
              <a:buClr>
                <a:srgbClr val="000000"/>
              </a:buClr>
              <a:buSzPts val="1400"/>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rPr>
              <a:t>Irrigation systems (type, distribution, served acreage)</a:t>
            </a:r>
          </a:p>
          <a:p>
            <a:pPr marL="500062" marR="0" lvl="0" indent="0" algn="l" defTabSz="457200" rtl="0" eaLnBrk="1" fontAlgn="auto" latinLnBrk="0" hangingPunct="1">
              <a:lnSpc>
                <a:spcPct val="115000"/>
              </a:lnSpc>
              <a:spcBef>
                <a:spcPts val="450"/>
              </a:spcBef>
              <a:spcAft>
                <a:spcPts val="0"/>
              </a:spcAft>
              <a:buClr>
                <a:srgbClr val="000000"/>
              </a:buClr>
              <a:buSzPts val="1400"/>
              <a:buFontTx/>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Arial"/>
              <a:cs typeface="Arial"/>
              <a:sym typeface="Arial"/>
            </a:endParaRPr>
          </a:p>
          <a:p>
            <a:pPr marL="285750" marR="0" lvl="0" indent="-285750" algn="l" defTabSz="457200" rtl="0" eaLnBrk="1" fontAlgn="auto" latinLnBrk="0" hangingPunct="1">
              <a:lnSpc>
                <a:spcPct val="115000"/>
              </a:lnSpc>
              <a:spcBef>
                <a:spcPts val="450"/>
              </a:spcBef>
              <a:spcAft>
                <a:spcPts val="0"/>
              </a:spcAft>
              <a:buClrTx/>
              <a:buSzTx/>
              <a:buFont typeface="Wingdings" pitchFamily="2" charset="2"/>
              <a:buChar char="Ø"/>
              <a:tabLst/>
              <a:defRPr/>
            </a:pPr>
            <a:r>
              <a:rPr kumimoji="0" lang="en-US" sz="1600" b="1" i="0" u="none" strike="noStrike" kern="1200" cap="none" spc="0" normalizeH="0" baseline="0" noProof="0" dirty="0">
                <a:ln>
                  <a:noFill/>
                </a:ln>
                <a:solidFill>
                  <a:srgbClr val="000000"/>
                </a:solidFill>
                <a:effectLst/>
                <a:uLnTx/>
                <a:uFillTx/>
                <a:latin typeface="Helvetica" pitchFamily="2" charset="0"/>
                <a:ea typeface="Arial"/>
                <a:cs typeface="Arial"/>
                <a:sym typeface="Arial"/>
              </a:rPr>
              <a:t>Production Damage</a:t>
            </a:r>
          </a:p>
        </p:txBody>
      </p:sp>
    </p:spTree>
    <p:extLst>
      <p:ext uri="{BB962C8B-B14F-4D97-AF65-F5344CB8AC3E}">
        <p14:creationId xmlns:p14="http://schemas.microsoft.com/office/powerpoint/2010/main" val="991148445"/>
      </p:ext>
    </p:extLst>
  </p:cSld>
  <p:clrMapOvr>
    <a:overrideClrMapping bg1="lt1" tx1="dk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2;p9">
            <a:extLst>
              <a:ext uri="{FF2B5EF4-FFF2-40B4-BE49-F238E27FC236}">
                <a16:creationId xmlns:a16="http://schemas.microsoft.com/office/drawing/2014/main" id="{A7D6E3EE-E81E-998A-00DA-1015F5D2B245}"/>
              </a:ext>
            </a:extLst>
          </p:cNvPr>
          <p:cNvSpPr txBox="1">
            <a:spLocks noGrp="1"/>
          </p:cNvSpPr>
          <p:nvPr>
            <p:ph type="title"/>
          </p:nvPr>
        </p:nvSpPr>
        <p:spPr>
          <a:xfrm>
            <a:off x="1981200" y="190607"/>
            <a:ext cx="8229600" cy="58473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chemeClr val="dk1"/>
              </a:buClr>
              <a:buSzPts val="3300"/>
              <a:buFont typeface="Arial"/>
              <a:buNone/>
            </a:pPr>
            <a:r>
              <a:rPr lang="en-US" sz="3200" dirty="0">
                <a:latin typeface="+mj-lt"/>
                <a:sym typeface="Arial"/>
              </a:rPr>
              <a:t>Crops - Distribution and Acreage</a:t>
            </a:r>
            <a:endParaRPr sz="3200" dirty="0">
              <a:latin typeface="+mj-lt"/>
              <a:sym typeface="Arial"/>
            </a:endParaRPr>
          </a:p>
        </p:txBody>
      </p:sp>
      <p:sp>
        <p:nvSpPr>
          <p:cNvPr id="6" name="Google Shape;293;p9">
            <a:extLst>
              <a:ext uri="{FF2B5EF4-FFF2-40B4-BE49-F238E27FC236}">
                <a16:creationId xmlns:a16="http://schemas.microsoft.com/office/drawing/2014/main" id="{09B8BE2A-A52B-E9D4-709B-1F4156027287}"/>
              </a:ext>
            </a:extLst>
          </p:cNvPr>
          <p:cNvSpPr txBox="1"/>
          <p:nvPr/>
        </p:nvSpPr>
        <p:spPr>
          <a:xfrm>
            <a:off x="824542" y="922532"/>
            <a:ext cx="4309435"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dk1"/>
                </a:solidFill>
                <a:latin typeface="Helvetica Neue"/>
                <a:ea typeface="Helvetica Neue"/>
                <a:cs typeface="Helvetica Neue"/>
                <a:sym typeface="Helvetica Neue"/>
              </a:rPr>
              <a:t>FDACS Florida Statewide Agricultural Irrigation Demand Agricultural Lands Geodatabase </a:t>
            </a:r>
            <a:endParaRPr dirty="0"/>
          </a:p>
          <a:p>
            <a:pPr marL="0" marR="0" lvl="0" indent="0" algn="l" rtl="0">
              <a:spcBef>
                <a:spcPts val="0"/>
              </a:spcBef>
              <a:spcAft>
                <a:spcPts val="0"/>
              </a:spcAft>
              <a:buNone/>
            </a:pPr>
            <a:r>
              <a:rPr lang="en-US" sz="1400" b="1" dirty="0">
                <a:solidFill>
                  <a:schemeClr val="dk1"/>
                </a:solidFill>
                <a:latin typeface="Helvetica Neue"/>
                <a:ea typeface="Helvetica Neue"/>
                <a:cs typeface="Helvetica Neue"/>
                <a:sym typeface="Helvetica Neue"/>
              </a:rPr>
              <a:t>(FSAID ALG)</a:t>
            </a:r>
            <a:endParaRPr sz="1400" b="1" dirty="0">
              <a:solidFill>
                <a:schemeClr val="dk1"/>
              </a:solidFill>
              <a:latin typeface="Helvetica Neue"/>
              <a:ea typeface="Helvetica Neue"/>
              <a:cs typeface="Helvetica Neue"/>
              <a:sym typeface="Helvetica Neue"/>
            </a:endParaRPr>
          </a:p>
        </p:txBody>
      </p:sp>
      <p:sp>
        <p:nvSpPr>
          <p:cNvPr id="7" name="Google Shape;294;p9">
            <a:extLst>
              <a:ext uri="{FF2B5EF4-FFF2-40B4-BE49-F238E27FC236}">
                <a16:creationId xmlns:a16="http://schemas.microsoft.com/office/drawing/2014/main" id="{CD610D98-5F5B-F268-EE16-9F920C9B9452}"/>
              </a:ext>
            </a:extLst>
          </p:cNvPr>
          <p:cNvSpPr txBox="1"/>
          <p:nvPr/>
        </p:nvSpPr>
        <p:spPr>
          <a:xfrm>
            <a:off x="5918424" y="3993172"/>
            <a:ext cx="35799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a:solidFill>
                  <a:schemeClr val="dk1"/>
                </a:solidFill>
                <a:latin typeface="Helvetica Neue"/>
                <a:ea typeface="Helvetica Neue"/>
                <a:cs typeface="Helvetica Neue"/>
                <a:sym typeface="Helvetica Neue"/>
              </a:rPr>
              <a:t>Advantages:</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Helvetica Neue"/>
                <a:ea typeface="Helvetica Neue"/>
                <a:cs typeface="Helvetica Neue"/>
                <a:sym typeface="Helvetica Neue"/>
              </a:rPr>
              <a:t>Cover all the crops through the year</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Helvetica Neue"/>
                <a:ea typeface="Helvetica Neue"/>
                <a:cs typeface="Helvetica Neue"/>
                <a:sym typeface="Helvetica Neue"/>
              </a:rPr>
              <a:t>More detailed crop types</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Helvetica Neue"/>
                <a:ea typeface="Helvetica Neue"/>
                <a:cs typeface="Helvetica Neue"/>
                <a:sym typeface="Helvetica Neue"/>
              </a:rPr>
              <a:t>Include livestock data</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Helvetica Neue"/>
                <a:ea typeface="Helvetica Neue"/>
                <a:cs typeface="Helvetica Neue"/>
                <a:sym typeface="Helvetica Neue"/>
              </a:rPr>
              <a:t>More agriculture-related information</a:t>
            </a:r>
            <a:endParaRPr dirty="0"/>
          </a:p>
          <a:p>
            <a:pPr marL="0" marR="0" lvl="0" indent="0" algn="l" rtl="0">
              <a:lnSpc>
                <a:spcPct val="150000"/>
              </a:lnSpc>
              <a:spcBef>
                <a:spcPts val="0"/>
              </a:spcBef>
              <a:spcAft>
                <a:spcPts val="0"/>
              </a:spcAft>
              <a:buNone/>
            </a:pPr>
            <a:r>
              <a:rPr lang="en-US" sz="1400" b="1" dirty="0">
                <a:solidFill>
                  <a:schemeClr val="dk1"/>
                </a:solidFill>
                <a:latin typeface="Helvetica Neue"/>
                <a:ea typeface="Helvetica Neue"/>
                <a:cs typeface="Helvetica Neue"/>
                <a:sym typeface="Helvetica Neue"/>
              </a:rPr>
              <a:t>Limitation:</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Helvetica Neue"/>
                <a:ea typeface="Helvetica Neue"/>
                <a:cs typeface="Helvetica Neue"/>
                <a:sym typeface="Helvetica Neue"/>
              </a:rPr>
              <a:t>Data latency</a:t>
            </a:r>
            <a:endParaRPr dirty="0"/>
          </a:p>
        </p:txBody>
      </p:sp>
      <p:sp>
        <p:nvSpPr>
          <p:cNvPr id="8" name="Google Shape;295;p9">
            <a:extLst>
              <a:ext uri="{FF2B5EF4-FFF2-40B4-BE49-F238E27FC236}">
                <a16:creationId xmlns:a16="http://schemas.microsoft.com/office/drawing/2014/main" id="{A575457D-704F-EE2C-707A-E57A0D3E95A9}"/>
              </a:ext>
            </a:extLst>
          </p:cNvPr>
          <p:cNvSpPr txBox="1"/>
          <p:nvPr/>
        </p:nvSpPr>
        <p:spPr>
          <a:xfrm>
            <a:off x="824542" y="6463152"/>
            <a:ext cx="789054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dirty="0">
                <a:solidFill>
                  <a:schemeClr val="dk1"/>
                </a:solidFill>
                <a:latin typeface="Calibri"/>
                <a:ea typeface="Calibri"/>
                <a:cs typeface="Calibri"/>
                <a:sym typeface="Calibri"/>
              </a:rPr>
              <a:t>Data Source: </a:t>
            </a:r>
            <a:r>
              <a:rPr lang="en-US" sz="1100" i="1" u="sng" dirty="0">
                <a:solidFill>
                  <a:schemeClr val="dk1"/>
                </a:solidFill>
                <a:latin typeface="Calibri"/>
                <a:ea typeface="Calibri"/>
                <a:cs typeface="Calibri"/>
                <a:sym typeface="Calibri"/>
                <a:hlinkClick r:id="rId2">
                  <a:extLst>
                    <a:ext uri="{A12FA001-AC4F-418D-AE19-62706E023703}">
                      <ahyp:hlinkClr xmlns:ahyp="http://schemas.microsoft.com/office/drawing/2018/hyperlinkcolor" val="tx"/>
                    </a:ext>
                  </a:extLst>
                </a:hlinkClick>
              </a:rPr>
              <a:t>https://www.fdacs.gov/Agriculture-Industry/Water/Agricultural-Water-Supply-Planning</a:t>
            </a:r>
            <a:endParaRPr sz="1100" i="1" dirty="0">
              <a:solidFill>
                <a:schemeClr val="dk1"/>
              </a:solidFill>
              <a:latin typeface="Calibri"/>
              <a:ea typeface="Calibri"/>
              <a:cs typeface="Calibri"/>
              <a:sym typeface="Calibri"/>
            </a:endParaRPr>
          </a:p>
        </p:txBody>
      </p:sp>
      <p:grpSp>
        <p:nvGrpSpPr>
          <p:cNvPr id="9" name="Google Shape;296;p9">
            <a:extLst>
              <a:ext uri="{FF2B5EF4-FFF2-40B4-BE49-F238E27FC236}">
                <a16:creationId xmlns:a16="http://schemas.microsoft.com/office/drawing/2014/main" id="{D6863D53-E8F5-4E5D-CAAA-E173999C3ED2}"/>
              </a:ext>
            </a:extLst>
          </p:cNvPr>
          <p:cNvGrpSpPr/>
          <p:nvPr/>
        </p:nvGrpSpPr>
        <p:grpSpPr>
          <a:xfrm>
            <a:off x="700427" y="1938694"/>
            <a:ext cx="4557663" cy="4301778"/>
            <a:chOff x="4363167" y="1647123"/>
            <a:chExt cx="3834335" cy="4042280"/>
          </a:xfrm>
        </p:grpSpPr>
        <p:pic>
          <p:nvPicPr>
            <p:cNvPr id="10" name="Google Shape;297;p9">
              <a:extLst>
                <a:ext uri="{FF2B5EF4-FFF2-40B4-BE49-F238E27FC236}">
                  <a16:creationId xmlns:a16="http://schemas.microsoft.com/office/drawing/2014/main" id="{19CB50AF-AE20-949D-675B-310048CE9AE2}"/>
                </a:ext>
              </a:extLst>
            </p:cNvPr>
            <p:cNvPicPr preferRelativeResize="0"/>
            <p:nvPr/>
          </p:nvPicPr>
          <p:blipFill rotWithShape="1">
            <a:blip r:embed="rId3">
              <a:alphaModFix/>
            </a:blip>
            <a:srcRect/>
            <a:stretch/>
          </p:blipFill>
          <p:spPr>
            <a:xfrm>
              <a:off x="4572000" y="1647123"/>
              <a:ext cx="3625502" cy="3563754"/>
            </a:xfrm>
            <a:prstGeom prst="rect">
              <a:avLst/>
            </a:prstGeom>
            <a:noFill/>
            <a:ln>
              <a:noFill/>
            </a:ln>
          </p:spPr>
        </p:pic>
        <p:pic>
          <p:nvPicPr>
            <p:cNvPr id="11" name="Google Shape;298;p9">
              <a:extLst>
                <a:ext uri="{FF2B5EF4-FFF2-40B4-BE49-F238E27FC236}">
                  <a16:creationId xmlns:a16="http://schemas.microsoft.com/office/drawing/2014/main" id="{4C49EE8E-4550-17C0-D1ED-0BDA65AF2D75}"/>
                </a:ext>
              </a:extLst>
            </p:cNvPr>
            <p:cNvPicPr preferRelativeResize="0"/>
            <p:nvPr/>
          </p:nvPicPr>
          <p:blipFill rotWithShape="1">
            <a:blip r:embed="rId4">
              <a:alphaModFix/>
            </a:blip>
            <a:srcRect/>
            <a:stretch/>
          </p:blipFill>
          <p:spPr>
            <a:xfrm>
              <a:off x="4363167" y="4584503"/>
              <a:ext cx="1752600" cy="1104900"/>
            </a:xfrm>
            <a:prstGeom prst="rect">
              <a:avLst/>
            </a:prstGeom>
            <a:noFill/>
            <a:ln>
              <a:noFill/>
            </a:ln>
          </p:spPr>
        </p:pic>
      </p:grpSp>
      <p:graphicFrame>
        <p:nvGraphicFramePr>
          <p:cNvPr id="12" name="Google Shape;299;p9">
            <a:extLst>
              <a:ext uri="{FF2B5EF4-FFF2-40B4-BE49-F238E27FC236}">
                <a16:creationId xmlns:a16="http://schemas.microsoft.com/office/drawing/2014/main" id="{4820A87A-53FA-4DE7-4FC6-765E67D0EFBE}"/>
              </a:ext>
            </a:extLst>
          </p:cNvPr>
          <p:cNvGraphicFramePr/>
          <p:nvPr>
            <p:extLst>
              <p:ext uri="{D42A27DB-BD31-4B8C-83A1-F6EECF244321}">
                <p14:modId xmlns:p14="http://schemas.microsoft.com/office/powerpoint/2010/main" val="1896662369"/>
              </p:ext>
            </p:extLst>
          </p:nvPr>
        </p:nvGraphicFramePr>
        <p:xfrm>
          <a:off x="5583247" y="970464"/>
          <a:ext cx="6065828" cy="2759044"/>
        </p:xfrm>
        <a:graphic>
          <a:graphicData uri="http://schemas.openxmlformats.org/drawingml/2006/table">
            <a:tbl>
              <a:tblPr firstRow="1" firstCol="1" bandRow="1">
                <a:tableStyleId>{5A111915-BE36-4E01-A7E5-04B1672EAD32}</a:tableStyleId>
              </a:tblPr>
              <a:tblGrid>
                <a:gridCol w="2737493">
                  <a:extLst>
                    <a:ext uri="{9D8B030D-6E8A-4147-A177-3AD203B41FA5}">
                      <a16:colId xmlns:a16="http://schemas.microsoft.com/office/drawing/2014/main" val="20000"/>
                    </a:ext>
                  </a:extLst>
                </a:gridCol>
                <a:gridCol w="3328335">
                  <a:extLst>
                    <a:ext uri="{9D8B030D-6E8A-4147-A177-3AD203B41FA5}">
                      <a16:colId xmlns:a16="http://schemas.microsoft.com/office/drawing/2014/main" val="20001"/>
                    </a:ext>
                  </a:extLst>
                </a:gridCol>
              </a:tblGrid>
              <a:tr h="233475">
                <a:tc>
                  <a:txBody>
                    <a:bodyPr/>
                    <a:lstStyle/>
                    <a:p>
                      <a:pPr marL="0" marR="0" lvl="0" indent="0" algn="l" rtl="0">
                        <a:lnSpc>
                          <a:spcPct val="150000"/>
                        </a:lnSpc>
                        <a:spcBef>
                          <a:spcPts val="0"/>
                        </a:spcBef>
                        <a:spcAft>
                          <a:spcPts val="0"/>
                        </a:spcAft>
                        <a:buNone/>
                      </a:pPr>
                      <a:r>
                        <a:rPr lang="en-US" sz="1300" u="none" strike="noStrike" cap="none"/>
                        <a:t>Resolution</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b="1" u="none" strike="noStrike" cap="none" dirty="0"/>
                        <a:t>Parcel-level</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0"/>
                  </a:ext>
                </a:extLst>
              </a:tr>
              <a:tr h="203375">
                <a:tc>
                  <a:txBody>
                    <a:bodyPr/>
                    <a:lstStyle/>
                    <a:p>
                      <a:pPr marL="0" marR="0" lvl="0" indent="0" algn="l" rtl="0">
                        <a:lnSpc>
                          <a:spcPct val="150000"/>
                        </a:lnSpc>
                        <a:spcBef>
                          <a:spcPts val="0"/>
                        </a:spcBef>
                        <a:spcAft>
                          <a:spcPts val="0"/>
                        </a:spcAft>
                        <a:buNone/>
                      </a:pPr>
                      <a:r>
                        <a:rPr lang="en-US" sz="1300" u="none" strike="noStrike" cap="none"/>
                        <a:t>Data Type</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a:t>Polygon shapefile</a:t>
                      </a:r>
                      <a:endParaRPr sz="1300" b="1"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1"/>
                  </a:ext>
                </a:extLst>
              </a:tr>
              <a:tr h="203375">
                <a:tc>
                  <a:txBody>
                    <a:bodyPr/>
                    <a:lstStyle/>
                    <a:p>
                      <a:pPr marL="0" marR="0" lvl="0" indent="0" algn="l" rtl="0">
                        <a:lnSpc>
                          <a:spcPct val="150000"/>
                        </a:lnSpc>
                        <a:spcBef>
                          <a:spcPts val="0"/>
                        </a:spcBef>
                        <a:spcAft>
                          <a:spcPts val="0"/>
                        </a:spcAft>
                        <a:buNone/>
                      </a:pPr>
                      <a:r>
                        <a:rPr lang="en-US" sz="1300" u="none" strike="noStrike" cap="none"/>
                        <a:t>Accessibility</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a:t>Public</a:t>
                      </a:r>
                      <a:endParaRPr sz="1300" b="1"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2"/>
                  </a:ext>
                </a:extLst>
              </a:tr>
              <a:tr h="203375">
                <a:tc>
                  <a:txBody>
                    <a:bodyPr/>
                    <a:lstStyle/>
                    <a:p>
                      <a:pPr marL="0" marR="0" lvl="0" indent="0" algn="l" rtl="0">
                        <a:lnSpc>
                          <a:spcPct val="150000"/>
                        </a:lnSpc>
                        <a:spcBef>
                          <a:spcPts val="0"/>
                        </a:spcBef>
                        <a:spcAft>
                          <a:spcPts val="0"/>
                        </a:spcAft>
                        <a:buNone/>
                      </a:pPr>
                      <a:r>
                        <a:rPr lang="en-US" sz="1300" u="none" strike="noStrike" cap="none"/>
                        <a:t>Release Date</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dirty="0"/>
                        <a:t>Annual, two years later</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3"/>
                  </a:ext>
                </a:extLst>
              </a:tr>
              <a:tr h="203375">
                <a:tc>
                  <a:txBody>
                    <a:bodyPr/>
                    <a:lstStyle/>
                    <a:p>
                      <a:pPr marL="0" marR="0" lvl="0" indent="0" algn="l" rtl="0">
                        <a:lnSpc>
                          <a:spcPct val="150000"/>
                        </a:lnSpc>
                        <a:spcBef>
                          <a:spcPts val="0"/>
                        </a:spcBef>
                        <a:spcAft>
                          <a:spcPts val="0"/>
                        </a:spcAft>
                        <a:buNone/>
                      </a:pPr>
                      <a:r>
                        <a:rPr lang="en-US" sz="1300" u="none" strike="noStrike" cap="none"/>
                        <a:t>Latest Version</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dirty="0"/>
                        <a:t>2022</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4"/>
                  </a:ext>
                </a:extLst>
              </a:tr>
              <a:tr h="205975">
                <a:tc>
                  <a:txBody>
                    <a:bodyPr/>
                    <a:lstStyle/>
                    <a:p>
                      <a:pPr marL="0" marR="0" lvl="0" indent="0" algn="l" rtl="0">
                        <a:lnSpc>
                          <a:spcPct val="150000"/>
                        </a:lnSpc>
                        <a:spcBef>
                          <a:spcPts val="0"/>
                        </a:spcBef>
                        <a:spcAft>
                          <a:spcPts val="0"/>
                        </a:spcAft>
                        <a:buNone/>
                      </a:pPr>
                      <a:r>
                        <a:rPr lang="en-US" sz="1300" u="none" strike="noStrike" cap="none"/>
                        <a:t>Crop growing period</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dirty="0"/>
                        <a:t>All year</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5"/>
                  </a:ext>
                </a:extLst>
              </a:tr>
              <a:tr h="205975">
                <a:tc>
                  <a:txBody>
                    <a:bodyPr/>
                    <a:lstStyle/>
                    <a:p>
                      <a:pPr marL="0" marR="0" lvl="0" indent="0" algn="l" rtl="0">
                        <a:lnSpc>
                          <a:spcPct val="150000"/>
                        </a:lnSpc>
                        <a:spcBef>
                          <a:spcPts val="0"/>
                        </a:spcBef>
                        <a:spcAft>
                          <a:spcPts val="0"/>
                        </a:spcAft>
                        <a:buNone/>
                      </a:pPr>
                      <a:r>
                        <a:rPr lang="en-US" sz="1300" u="none" strike="noStrike" cap="none"/>
                        <a:t>Agriculture category</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a:t>Crop, Aquaculture, Livestock</a:t>
                      </a:r>
                      <a:endParaRPr sz="1300" b="1"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6"/>
                  </a:ext>
                </a:extLst>
              </a:tr>
              <a:tr h="250975">
                <a:tc>
                  <a:txBody>
                    <a:bodyPr/>
                    <a:lstStyle/>
                    <a:p>
                      <a:pPr marL="0" marR="0" lvl="0" indent="0" algn="l" rtl="0">
                        <a:lnSpc>
                          <a:spcPct val="150000"/>
                        </a:lnSpc>
                        <a:spcBef>
                          <a:spcPts val="0"/>
                        </a:spcBef>
                        <a:spcAft>
                          <a:spcPts val="0"/>
                        </a:spcAft>
                        <a:buNone/>
                      </a:pPr>
                      <a:r>
                        <a:rPr lang="en-US" sz="1300" u="none" strike="noStrike" cap="none"/>
                        <a:t>Number of crop types</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dirty="0"/>
                        <a:t>14 categories, 153 types (2022)</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7"/>
                  </a:ext>
                </a:extLst>
              </a:tr>
              <a:tr h="248350">
                <a:tc>
                  <a:txBody>
                    <a:bodyPr/>
                    <a:lstStyle/>
                    <a:p>
                      <a:pPr marL="0" marR="0" lvl="0" indent="0" algn="l" rtl="0">
                        <a:lnSpc>
                          <a:spcPct val="150000"/>
                        </a:lnSpc>
                        <a:spcBef>
                          <a:spcPts val="0"/>
                        </a:spcBef>
                        <a:spcAft>
                          <a:spcPts val="0"/>
                        </a:spcAft>
                        <a:buNone/>
                      </a:pPr>
                      <a:r>
                        <a:rPr lang="en-US" sz="1300" u="none" strike="noStrike" cap="none"/>
                        <a:t>Total agricultural acreage</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50000"/>
                        </a:lnSpc>
                        <a:spcBef>
                          <a:spcPts val="0"/>
                        </a:spcBef>
                        <a:spcAft>
                          <a:spcPts val="0"/>
                        </a:spcAft>
                        <a:buNone/>
                      </a:pPr>
                      <a:r>
                        <a:rPr lang="en-US" sz="1300" u="none" strike="noStrike" cap="none" dirty="0"/>
                        <a:t>7,480,860 (2022)</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8"/>
                  </a:ext>
                </a:extLst>
              </a:tr>
              <a:tr h="406750">
                <a:tc>
                  <a:txBody>
                    <a:bodyPr/>
                    <a:lstStyle/>
                    <a:p>
                      <a:pPr marL="0" marR="0" lvl="0" indent="0" algn="l" rtl="0">
                        <a:lnSpc>
                          <a:spcPct val="150000"/>
                        </a:lnSpc>
                        <a:spcBef>
                          <a:spcPts val="0"/>
                        </a:spcBef>
                        <a:spcAft>
                          <a:spcPts val="0"/>
                        </a:spcAft>
                        <a:buNone/>
                      </a:pPr>
                      <a:r>
                        <a:rPr lang="en-US" sz="1300" u="none" strike="noStrike" cap="none"/>
                        <a:t>Information</a:t>
                      </a:r>
                      <a:endParaRPr sz="1300" b="1"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lnSpc>
                          <a:spcPct val="100000"/>
                        </a:lnSpc>
                        <a:spcBef>
                          <a:spcPts val="0"/>
                        </a:spcBef>
                        <a:spcAft>
                          <a:spcPts val="0"/>
                        </a:spcAft>
                        <a:buNone/>
                      </a:pPr>
                      <a:r>
                        <a:rPr lang="en-US" sz="1300" u="none" strike="noStrike" cap="none" dirty="0"/>
                        <a:t>Commodity type, acreage, irrigation system, rainfall, water demand, etc.</a:t>
                      </a:r>
                      <a:endParaRPr sz="1300" b="1" u="none" strike="noStrike" cap="none" dirty="0">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9"/>
                  </a:ext>
                </a:extLst>
              </a:tr>
            </a:tbl>
          </a:graphicData>
        </a:graphic>
      </p:graphicFrame>
      <p:sp>
        <p:nvSpPr>
          <p:cNvPr id="3" name="TextBox 2">
            <a:extLst>
              <a:ext uri="{FF2B5EF4-FFF2-40B4-BE49-F238E27FC236}">
                <a16:creationId xmlns:a16="http://schemas.microsoft.com/office/drawing/2014/main" id="{2DA96AB1-3EBC-269B-12F2-9629FAF119BD}"/>
              </a:ext>
            </a:extLst>
          </p:cNvPr>
          <p:cNvSpPr txBox="1"/>
          <p:nvPr/>
        </p:nvSpPr>
        <p:spPr>
          <a:xfrm>
            <a:off x="947468" y="5724488"/>
            <a:ext cx="463577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EIAP Data Platform – Florida Crop Production Page</a:t>
            </a:r>
            <a:endParaRPr lang="en-US" dirty="0">
              <a:hlinkClick r:id="rId5"/>
            </a:endParaRPr>
          </a:p>
          <a:p>
            <a:r>
              <a:rPr lang="en-US" dirty="0">
                <a:hlinkClick r:id="rId5"/>
              </a:rPr>
              <a:t>https://ffav-ufl.hub.arcgis.com/pages/cropprod</a:t>
            </a:r>
            <a:endParaRPr lang="en-US" dirty="0"/>
          </a:p>
        </p:txBody>
      </p:sp>
    </p:spTree>
    <p:extLst>
      <p:ext uri="{BB962C8B-B14F-4D97-AF65-F5344CB8AC3E}">
        <p14:creationId xmlns:p14="http://schemas.microsoft.com/office/powerpoint/2010/main" val="2322864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7;p33">
            <a:extLst>
              <a:ext uri="{FF2B5EF4-FFF2-40B4-BE49-F238E27FC236}">
                <a16:creationId xmlns:a16="http://schemas.microsoft.com/office/drawing/2014/main" id="{C9927BE1-F9E7-2AF4-C7B5-3A4E2759952D}"/>
              </a:ext>
            </a:extLst>
          </p:cNvPr>
          <p:cNvSpPr txBox="1"/>
          <p:nvPr/>
        </p:nvSpPr>
        <p:spPr>
          <a:xfrm>
            <a:off x="610572" y="563979"/>
            <a:ext cx="9866928" cy="1061789"/>
          </a:xfrm>
          <a:prstGeom prst="rect">
            <a:avLst/>
          </a:prstGeom>
          <a:noFill/>
          <a:ln>
            <a:noFill/>
          </a:ln>
        </p:spPr>
        <p:txBody>
          <a:bodyPr spcFirstLastPara="1" wrap="square" lIns="91425" tIns="45700" rIns="91425" bIns="45700" anchor="t" anchorCtr="0">
            <a:spAutoFit/>
          </a:bodyPr>
          <a:lstStyle/>
          <a:p>
            <a:pPr>
              <a:lnSpc>
                <a:spcPct val="150000"/>
              </a:lnSpc>
            </a:pPr>
            <a:r>
              <a:rPr lang="en-US" sz="1400" b="1" dirty="0">
                <a:solidFill>
                  <a:srgbClr val="000000"/>
                </a:solidFill>
                <a:latin typeface="Helvetica" pitchFamily="2" charset="0"/>
                <a:ea typeface="Arial"/>
                <a:cs typeface="Arial"/>
                <a:sym typeface="Arial"/>
              </a:rPr>
              <a:t>USDA National Agricultural Statistics Service (NASS) Annual Estimates for Florida</a:t>
            </a:r>
            <a:endParaRPr b="1" dirty="0">
              <a:latin typeface="Helvetica" pitchFamily="2" charset="0"/>
            </a:endParaRPr>
          </a:p>
          <a:p>
            <a:pPr marL="457200" indent="-317500">
              <a:lnSpc>
                <a:spcPct val="150000"/>
              </a:lnSpc>
              <a:buClr>
                <a:srgbClr val="000000"/>
              </a:buClr>
              <a:buSzPts val="1400"/>
              <a:buFont typeface="Noto Sans Symbols"/>
              <a:buChar char="❖"/>
            </a:pPr>
            <a:r>
              <a:rPr lang="en-US" sz="1400" dirty="0">
                <a:solidFill>
                  <a:srgbClr val="000000"/>
                </a:solidFill>
                <a:latin typeface="Helvetica" pitchFamily="2" charset="0"/>
                <a:ea typeface="Arial"/>
                <a:cs typeface="Arial"/>
                <a:sym typeface="Arial"/>
              </a:rPr>
              <a:t>Value Per Acre = Price Received ($/unit) *  Yield (unit/acre)</a:t>
            </a:r>
            <a:endParaRPr dirty="0">
              <a:latin typeface="Helvetica" pitchFamily="2" charset="0"/>
            </a:endParaRPr>
          </a:p>
          <a:p>
            <a:pPr marL="457200" indent="-317500">
              <a:lnSpc>
                <a:spcPct val="150000"/>
              </a:lnSpc>
              <a:buClr>
                <a:srgbClr val="000000"/>
              </a:buClr>
              <a:buSzPts val="1400"/>
              <a:buFont typeface="Noto Sans Symbols"/>
              <a:buChar char="❖"/>
            </a:pPr>
            <a:r>
              <a:rPr lang="en-US" altLang="zh-CN" sz="1400" dirty="0">
                <a:solidFill>
                  <a:srgbClr val="000000"/>
                </a:solidFill>
                <a:latin typeface="Helvetica" pitchFamily="2" charset="0"/>
                <a:ea typeface="Arial"/>
                <a:cs typeface="Arial"/>
                <a:sym typeface="Arial"/>
              </a:rPr>
              <a:t>2019</a:t>
            </a:r>
            <a:r>
              <a:rPr lang="zh-CN" altLang="en-US" sz="1400" dirty="0">
                <a:solidFill>
                  <a:srgbClr val="000000"/>
                </a:solidFill>
                <a:latin typeface="Helvetica" pitchFamily="2" charset="0"/>
                <a:ea typeface="Arial"/>
                <a:cs typeface="Arial"/>
                <a:sym typeface="Arial"/>
              </a:rPr>
              <a:t> </a:t>
            </a:r>
            <a:r>
              <a:rPr lang="en-US" altLang="zh-CN" sz="1400" dirty="0">
                <a:solidFill>
                  <a:srgbClr val="000000"/>
                </a:solidFill>
                <a:latin typeface="Helvetica" pitchFamily="2" charset="0"/>
                <a:ea typeface="Arial"/>
                <a:cs typeface="Arial"/>
                <a:sym typeface="Arial"/>
              </a:rPr>
              <a:t>-</a:t>
            </a:r>
            <a:r>
              <a:rPr lang="zh-CN" altLang="en-US" sz="1400" dirty="0">
                <a:solidFill>
                  <a:srgbClr val="000000"/>
                </a:solidFill>
                <a:latin typeface="Helvetica" pitchFamily="2" charset="0"/>
                <a:ea typeface="Arial"/>
                <a:cs typeface="Arial"/>
                <a:sym typeface="Arial"/>
              </a:rPr>
              <a:t> </a:t>
            </a:r>
            <a:r>
              <a:rPr lang="en-US" altLang="zh-CN" sz="1400" dirty="0">
                <a:solidFill>
                  <a:srgbClr val="000000"/>
                </a:solidFill>
                <a:latin typeface="Helvetica" pitchFamily="2" charset="0"/>
                <a:ea typeface="Arial"/>
                <a:cs typeface="Arial"/>
                <a:sym typeface="Arial"/>
              </a:rPr>
              <a:t>2023,</a:t>
            </a:r>
            <a:r>
              <a:rPr lang="zh-CN" altLang="en-US" sz="1400" dirty="0">
                <a:solidFill>
                  <a:srgbClr val="000000"/>
                </a:solidFill>
                <a:latin typeface="Helvetica" pitchFamily="2" charset="0"/>
                <a:ea typeface="Arial"/>
                <a:cs typeface="Arial"/>
                <a:sym typeface="Arial"/>
              </a:rPr>
              <a:t> </a:t>
            </a:r>
            <a:r>
              <a:rPr lang="en-US" sz="1400" dirty="0">
                <a:solidFill>
                  <a:srgbClr val="000000"/>
                </a:solidFill>
                <a:latin typeface="Helvetica" pitchFamily="2" charset="0"/>
                <a:ea typeface="Arial"/>
                <a:cs typeface="Arial"/>
                <a:sym typeface="Arial"/>
              </a:rPr>
              <a:t>5-year average</a:t>
            </a:r>
            <a:endParaRPr dirty="0">
              <a:latin typeface="Helvetica" pitchFamily="2" charset="0"/>
            </a:endParaRPr>
          </a:p>
        </p:txBody>
      </p:sp>
      <p:sp>
        <p:nvSpPr>
          <p:cNvPr id="6" name="Google Shape;218;p33">
            <a:extLst>
              <a:ext uri="{FF2B5EF4-FFF2-40B4-BE49-F238E27FC236}">
                <a16:creationId xmlns:a16="http://schemas.microsoft.com/office/drawing/2014/main" id="{4A405B28-F73A-2554-55BB-098896800597}"/>
              </a:ext>
            </a:extLst>
          </p:cNvPr>
          <p:cNvSpPr txBox="1">
            <a:spLocks noGrp="1"/>
          </p:cNvSpPr>
          <p:nvPr>
            <p:ph type="title"/>
          </p:nvPr>
        </p:nvSpPr>
        <p:spPr>
          <a:xfrm>
            <a:off x="3761403" y="0"/>
            <a:ext cx="8229600" cy="714600"/>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17365D"/>
              </a:buClr>
              <a:buSzPts val="3300"/>
            </a:pPr>
            <a:r>
              <a:rPr lang="en-US" sz="3200" dirty="0">
                <a:latin typeface="+mj-lt"/>
                <a:sym typeface="Arial"/>
              </a:rPr>
              <a:t>Crop</a:t>
            </a:r>
            <a:r>
              <a:rPr lang="en-US" altLang="zh-CN" sz="3200" dirty="0">
                <a:latin typeface="+mj-lt"/>
                <a:sym typeface="Arial"/>
              </a:rPr>
              <a:t>s</a:t>
            </a:r>
            <a:r>
              <a:rPr lang="zh-CN" altLang="en-US" sz="3200" dirty="0">
                <a:latin typeface="+mj-lt"/>
                <a:sym typeface="Arial"/>
              </a:rPr>
              <a:t> </a:t>
            </a:r>
            <a:r>
              <a:rPr lang="en-US" altLang="zh-CN" sz="3200" dirty="0">
                <a:latin typeface="+mj-lt"/>
                <a:sym typeface="Arial"/>
              </a:rPr>
              <a:t>-</a:t>
            </a:r>
            <a:r>
              <a:rPr lang="en-US" sz="3200" dirty="0">
                <a:latin typeface="+mj-lt"/>
                <a:sym typeface="Arial"/>
              </a:rPr>
              <a:t> Value Per Acre</a:t>
            </a:r>
            <a:endParaRPr sz="3200" dirty="0">
              <a:latin typeface="+mj-lt"/>
              <a:sym typeface="Arial"/>
            </a:endParaRPr>
          </a:p>
        </p:txBody>
      </p:sp>
      <p:graphicFrame>
        <p:nvGraphicFramePr>
          <p:cNvPr id="7" name="Table 6">
            <a:extLst>
              <a:ext uri="{FF2B5EF4-FFF2-40B4-BE49-F238E27FC236}">
                <a16:creationId xmlns:a16="http://schemas.microsoft.com/office/drawing/2014/main" id="{4D501383-AC36-2FFC-3643-3B3A7A6C64C7}"/>
              </a:ext>
            </a:extLst>
          </p:cNvPr>
          <p:cNvGraphicFramePr>
            <a:graphicFrameLocks noGrp="1"/>
          </p:cNvGraphicFramePr>
          <p:nvPr>
            <p:extLst>
              <p:ext uri="{D42A27DB-BD31-4B8C-83A1-F6EECF244321}">
                <p14:modId xmlns:p14="http://schemas.microsoft.com/office/powerpoint/2010/main" val="2062192388"/>
              </p:ext>
            </p:extLst>
          </p:nvPr>
        </p:nvGraphicFramePr>
        <p:xfrm>
          <a:off x="1485900" y="1625768"/>
          <a:ext cx="9353550" cy="4922053"/>
        </p:xfrm>
        <a:graphic>
          <a:graphicData uri="http://schemas.openxmlformats.org/drawingml/2006/table">
            <a:tbl>
              <a:tblPr firstRow="1" firstCol="1" bandRow="1">
                <a:tableStyleId>{B301B821-A1FF-4177-AEE7-76D212191A09}</a:tableStyleId>
              </a:tblPr>
              <a:tblGrid>
                <a:gridCol w="1705944">
                  <a:extLst>
                    <a:ext uri="{9D8B030D-6E8A-4147-A177-3AD203B41FA5}">
                      <a16:colId xmlns:a16="http://schemas.microsoft.com/office/drawing/2014/main" val="2577261937"/>
                    </a:ext>
                  </a:extLst>
                </a:gridCol>
                <a:gridCol w="1047659">
                  <a:extLst>
                    <a:ext uri="{9D8B030D-6E8A-4147-A177-3AD203B41FA5}">
                      <a16:colId xmlns:a16="http://schemas.microsoft.com/office/drawing/2014/main" val="2124133702"/>
                    </a:ext>
                  </a:extLst>
                </a:gridCol>
                <a:gridCol w="1241206">
                  <a:extLst>
                    <a:ext uri="{9D8B030D-6E8A-4147-A177-3AD203B41FA5}">
                      <a16:colId xmlns:a16="http://schemas.microsoft.com/office/drawing/2014/main" val="1184925229"/>
                    </a:ext>
                  </a:extLst>
                </a:gridCol>
                <a:gridCol w="1241206">
                  <a:extLst>
                    <a:ext uri="{9D8B030D-6E8A-4147-A177-3AD203B41FA5}">
                      <a16:colId xmlns:a16="http://schemas.microsoft.com/office/drawing/2014/main" val="2213661690"/>
                    </a:ext>
                  </a:extLst>
                </a:gridCol>
                <a:gridCol w="1241206">
                  <a:extLst>
                    <a:ext uri="{9D8B030D-6E8A-4147-A177-3AD203B41FA5}">
                      <a16:colId xmlns:a16="http://schemas.microsoft.com/office/drawing/2014/main" val="4198613040"/>
                    </a:ext>
                  </a:extLst>
                </a:gridCol>
                <a:gridCol w="1241206">
                  <a:extLst>
                    <a:ext uri="{9D8B030D-6E8A-4147-A177-3AD203B41FA5}">
                      <a16:colId xmlns:a16="http://schemas.microsoft.com/office/drawing/2014/main" val="2807254247"/>
                    </a:ext>
                  </a:extLst>
                </a:gridCol>
                <a:gridCol w="1635123">
                  <a:extLst>
                    <a:ext uri="{9D8B030D-6E8A-4147-A177-3AD203B41FA5}">
                      <a16:colId xmlns:a16="http://schemas.microsoft.com/office/drawing/2014/main" val="1981394888"/>
                    </a:ext>
                  </a:extLst>
                </a:gridCol>
              </a:tblGrid>
              <a:tr h="149374">
                <a:tc rowSpan="2">
                  <a:txBody>
                    <a:bodyPr/>
                    <a:lstStyle/>
                    <a:p>
                      <a:pPr marL="0" marR="0" algn="just">
                        <a:lnSpc>
                          <a:spcPct val="107000"/>
                        </a:lnSpc>
                        <a:spcBef>
                          <a:spcPts val="0"/>
                        </a:spcBef>
                        <a:spcAft>
                          <a:spcPts val="0"/>
                        </a:spcAft>
                      </a:pPr>
                      <a:r>
                        <a:rPr lang="en-US" sz="1100" dirty="0">
                          <a:effectLst/>
                        </a:rPr>
                        <a:t>Crop </a:t>
                      </a:r>
                      <a:endParaRPr lang="en-US" sz="11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432" marR="63432" marT="0" marB="0" anchor="ctr"/>
                </a:tc>
                <a:tc gridSpan="5">
                  <a:txBody>
                    <a:bodyPr/>
                    <a:lstStyle/>
                    <a:p>
                      <a:pPr marL="0" marR="0" algn="ctr">
                        <a:lnSpc>
                          <a:spcPct val="107000"/>
                        </a:lnSpc>
                        <a:spcBef>
                          <a:spcPts val="0"/>
                        </a:spcBef>
                        <a:spcAft>
                          <a:spcPts val="0"/>
                        </a:spcAft>
                      </a:pPr>
                      <a:r>
                        <a:rPr lang="en-US" sz="1100" dirty="0">
                          <a:effectLst/>
                        </a:rPr>
                        <a:t>Value Per Acre in 2023 Dollars</a:t>
                      </a:r>
                      <a:endParaRPr lang="en-US" sz="11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432" marR="6343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rPr>
                        <a:t>5-Year Average in 2023 dollars</a:t>
                      </a:r>
                      <a:endParaRPr lang="en-US" sz="11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432" marR="63432" marT="0" marB="0" anchor="ctr"/>
                </a:tc>
                <a:extLst>
                  <a:ext uri="{0D108BD9-81ED-4DB2-BD59-A6C34878D82A}">
                    <a16:rowId xmlns:a16="http://schemas.microsoft.com/office/drawing/2014/main" val="82823563"/>
                  </a:ext>
                </a:extLst>
              </a:tr>
              <a:tr h="198161">
                <a:tc vMerge="1">
                  <a:txBody>
                    <a:bodyPr/>
                    <a:lstStyle/>
                    <a:p>
                      <a:endParaRPr lang="en-US"/>
                    </a:p>
                  </a:txBody>
                  <a:tcPr/>
                </a:tc>
                <a:tc>
                  <a:txBody>
                    <a:bodyPr/>
                    <a:lstStyle/>
                    <a:p>
                      <a:pPr algn="r" fontAlgn="b"/>
                      <a:r>
                        <a:rPr lang="en-US" sz="1100" b="1" i="0" u="none" strike="noStrike">
                          <a:solidFill>
                            <a:srgbClr val="000000"/>
                          </a:solidFill>
                          <a:effectLst/>
                          <a:latin typeface="Aptos Narrow" panose="020B0004020202020204" pitchFamily="34" charset="0"/>
                        </a:rPr>
                        <a:t>2019</a:t>
                      </a:r>
                    </a:p>
                  </a:txBody>
                  <a:tcPr marL="7620" marR="7620" marT="7620" marB="0" anchor="b"/>
                </a:tc>
                <a:tc>
                  <a:txBody>
                    <a:bodyPr/>
                    <a:lstStyle/>
                    <a:p>
                      <a:pPr algn="r" fontAlgn="b"/>
                      <a:r>
                        <a:rPr lang="en-US" sz="1100" b="1" i="0" u="none" strike="noStrike" dirty="0">
                          <a:solidFill>
                            <a:srgbClr val="000000"/>
                          </a:solidFill>
                          <a:effectLst/>
                          <a:latin typeface="Aptos Narrow" panose="020B0004020202020204" pitchFamily="34" charset="0"/>
                        </a:rPr>
                        <a:t>2020</a:t>
                      </a:r>
                    </a:p>
                  </a:txBody>
                  <a:tcPr marL="7620" marR="7620" marT="7620" marB="0" anchor="b"/>
                </a:tc>
                <a:tc>
                  <a:txBody>
                    <a:bodyPr/>
                    <a:lstStyle/>
                    <a:p>
                      <a:pPr algn="r" fontAlgn="b"/>
                      <a:r>
                        <a:rPr lang="en-US" sz="1100" b="1" i="0" u="none" strike="noStrike" dirty="0">
                          <a:solidFill>
                            <a:srgbClr val="000000"/>
                          </a:solidFill>
                          <a:effectLst/>
                          <a:latin typeface="Aptos Narrow" panose="020B0004020202020204" pitchFamily="34" charset="0"/>
                        </a:rPr>
                        <a:t>2021</a:t>
                      </a:r>
                    </a:p>
                  </a:txBody>
                  <a:tcPr marL="7620" marR="7620" marT="7620" marB="0" anchor="b"/>
                </a:tc>
                <a:tc>
                  <a:txBody>
                    <a:bodyPr/>
                    <a:lstStyle/>
                    <a:p>
                      <a:pPr algn="r" fontAlgn="b"/>
                      <a:r>
                        <a:rPr lang="en-US" sz="1100" b="1" i="0" u="none" strike="noStrike">
                          <a:solidFill>
                            <a:srgbClr val="000000"/>
                          </a:solidFill>
                          <a:effectLst/>
                          <a:latin typeface="Aptos Narrow" panose="020B0004020202020204" pitchFamily="34" charset="0"/>
                        </a:rPr>
                        <a:t>2022</a:t>
                      </a:r>
                    </a:p>
                  </a:txBody>
                  <a:tcPr marL="7620" marR="7620" marT="7620" marB="0" anchor="b"/>
                </a:tc>
                <a:tc>
                  <a:txBody>
                    <a:bodyPr/>
                    <a:lstStyle/>
                    <a:p>
                      <a:pPr algn="r" fontAlgn="b"/>
                      <a:r>
                        <a:rPr lang="en-US" sz="1100" b="1" i="0" u="none" strike="noStrike" dirty="0">
                          <a:solidFill>
                            <a:srgbClr val="000000"/>
                          </a:solidFill>
                          <a:effectLst/>
                          <a:latin typeface="Aptos Narrow" panose="020B0004020202020204" pitchFamily="34" charset="0"/>
                        </a:rPr>
                        <a:t>2023</a:t>
                      </a:r>
                    </a:p>
                  </a:txBody>
                  <a:tcPr marL="7620" marR="7620" marT="7620" marB="0" anchor="b"/>
                </a:tc>
                <a:tc vMerge="1">
                  <a:txBody>
                    <a:bodyPr/>
                    <a:lstStyle/>
                    <a:p>
                      <a:endParaRPr lang="en-US"/>
                    </a:p>
                  </a:txBody>
                  <a:tcPr/>
                </a:tc>
                <a:extLst>
                  <a:ext uri="{0D108BD9-81ED-4DB2-BD59-A6C34878D82A}">
                    <a16:rowId xmlns:a16="http://schemas.microsoft.com/office/drawing/2014/main" val="2140399072"/>
                  </a:ext>
                </a:extLst>
              </a:tr>
              <a:tr h="172354">
                <a:tc>
                  <a:txBody>
                    <a:bodyPr/>
                    <a:lstStyle/>
                    <a:p>
                      <a:pPr algn="l" fontAlgn="b"/>
                      <a:r>
                        <a:rPr lang="en-US" sz="1100" b="0" u="none" strike="noStrike" dirty="0">
                          <a:solidFill>
                            <a:srgbClr val="000000"/>
                          </a:solidFill>
                          <a:effectLst/>
                        </a:rPr>
                        <a:t>Avocados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4,624.22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3,067.01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3,024.22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3,384.77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2,757.30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3,371.51 </a:t>
                      </a:r>
                    </a:p>
                  </a:txBody>
                  <a:tcPr marL="7620" marR="7620" marT="7620" marB="0" anchor="b"/>
                </a:tc>
                <a:extLst>
                  <a:ext uri="{0D108BD9-81ED-4DB2-BD59-A6C34878D82A}">
                    <a16:rowId xmlns:a16="http://schemas.microsoft.com/office/drawing/2014/main" val="2820724994"/>
                  </a:ext>
                </a:extLst>
              </a:tr>
              <a:tr h="172354">
                <a:tc>
                  <a:txBody>
                    <a:bodyPr/>
                    <a:lstStyle/>
                    <a:p>
                      <a:pPr algn="l" fontAlgn="b"/>
                      <a:r>
                        <a:rPr lang="en-US" sz="1100" b="0" u="none" strike="noStrike">
                          <a:solidFill>
                            <a:srgbClr val="000000"/>
                          </a:solidFill>
                          <a:effectLst/>
                        </a:rPr>
                        <a:t>Beans, Snap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3,093.94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3,198.81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2,314.90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3,124.31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3,404.80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3,027.35 </a:t>
                      </a:r>
                    </a:p>
                  </a:txBody>
                  <a:tcPr marL="7620" marR="7620" marT="7620" marB="0" anchor="b"/>
                </a:tc>
                <a:extLst>
                  <a:ext uri="{0D108BD9-81ED-4DB2-BD59-A6C34878D82A}">
                    <a16:rowId xmlns:a16="http://schemas.microsoft.com/office/drawing/2014/main" val="4107297725"/>
                  </a:ext>
                </a:extLst>
              </a:tr>
              <a:tr h="172354">
                <a:tc>
                  <a:txBody>
                    <a:bodyPr/>
                    <a:lstStyle/>
                    <a:p>
                      <a:pPr algn="l" fontAlgn="b"/>
                      <a:r>
                        <a:rPr lang="en-US" sz="1100" b="0" u="none" strike="noStrike">
                          <a:solidFill>
                            <a:srgbClr val="000000"/>
                          </a:solidFill>
                          <a:effectLst/>
                        </a:rPr>
                        <a:t>Blueberries, Tame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14,741.19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11,851.63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14,561.92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15,635.17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25,585.00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16,474.98 </a:t>
                      </a:r>
                    </a:p>
                  </a:txBody>
                  <a:tcPr marL="7620" marR="7620" marT="7620" marB="0" anchor="b"/>
                </a:tc>
                <a:extLst>
                  <a:ext uri="{0D108BD9-81ED-4DB2-BD59-A6C34878D82A}">
                    <a16:rowId xmlns:a16="http://schemas.microsoft.com/office/drawing/2014/main" val="1265127844"/>
                  </a:ext>
                </a:extLst>
              </a:tr>
              <a:tr h="172354">
                <a:tc>
                  <a:txBody>
                    <a:bodyPr/>
                    <a:lstStyle/>
                    <a:p>
                      <a:pPr algn="l" fontAlgn="b"/>
                      <a:r>
                        <a:rPr lang="en-US" sz="1100" b="0" u="none" strike="noStrike" dirty="0">
                          <a:solidFill>
                            <a:srgbClr val="000000"/>
                          </a:solidFill>
                          <a:effectLst/>
                        </a:rPr>
                        <a:t>Cabbage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8,481.70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7,907.45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12,079.20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9,919.04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11,010.00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9,879.48 </a:t>
                      </a:r>
                    </a:p>
                  </a:txBody>
                  <a:tcPr marL="7620" marR="7620" marT="7620" marB="0" anchor="b"/>
                </a:tc>
                <a:extLst>
                  <a:ext uri="{0D108BD9-81ED-4DB2-BD59-A6C34878D82A}">
                    <a16:rowId xmlns:a16="http://schemas.microsoft.com/office/drawing/2014/main" val="1999028160"/>
                  </a:ext>
                </a:extLst>
              </a:tr>
              <a:tr h="172354">
                <a:tc>
                  <a:txBody>
                    <a:bodyPr/>
                    <a:lstStyle/>
                    <a:p>
                      <a:pPr algn="l" fontAlgn="b"/>
                      <a:r>
                        <a:rPr lang="en-US" sz="1100" b="0" u="none" strike="noStrike">
                          <a:solidFill>
                            <a:srgbClr val="000000"/>
                          </a:solidFill>
                          <a:effectLst/>
                        </a:rPr>
                        <a:t>Corn, Grain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832.61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910.16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1,172.64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1,255.75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853.20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1,004.87 </a:t>
                      </a:r>
                    </a:p>
                  </a:txBody>
                  <a:tcPr marL="7620" marR="7620" marT="7620" marB="0" anchor="b"/>
                </a:tc>
                <a:extLst>
                  <a:ext uri="{0D108BD9-81ED-4DB2-BD59-A6C34878D82A}">
                    <a16:rowId xmlns:a16="http://schemas.microsoft.com/office/drawing/2014/main" val="1154100907"/>
                  </a:ext>
                </a:extLst>
              </a:tr>
              <a:tr h="172354">
                <a:tc>
                  <a:txBody>
                    <a:bodyPr/>
                    <a:lstStyle/>
                    <a:p>
                      <a:pPr algn="l" fontAlgn="b"/>
                      <a:r>
                        <a:rPr lang="en-US" sz="1100" b="0" u="none" strike="noStrike" dirty="0">
                          <a:solidFill>
                            <a:srgbClr val="000000"/>
                          </a:solidFill>
                          <a:effectLst/>
                        </a:rPr>
                        <a:t>Cotton, Upland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621.00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446.79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675.04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757.85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451.66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590.47 </a:t>
                      </a:r>
                    </a:p>
                  </a:txBody>
                  <a:tcPr marL="7620" marR="7620" marT="7620" marB="0" anchor="b"/>
                </a:tc>
                <a:extLst>
                  <a:ext uri="{0D108BD9-81ED-4DB2-BD59-A6C34878D82A}">
                    <a16:rowId xmlns:a16="http://schemas.microsoft.com/office/drawing/2014/main" val="358756415"/>
                  </a:ext>
                </a:extLst>
              </a:tr>
              <a:tr h="172354">
                <a:tc>
                  <a:txBody>
                    <a:bodyPr/>
                    <a:lstStyle/>
                    <a:p>
                      <a:pPr algn="l" fontAlgn="b"/>
                      <a:r>
                        <a:rPr lang="en-US" sz="1100" b="0" u="none" strike="noStrike">
                          <a:solidFill>
                            <a:srgbClr val="000000"/>
                          </a:solidFill>
                          <a:effectLst/>
                        </a:rPr>
                        <a:t>Cucumbers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4,116.57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4,395.16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5,764.01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5,438.34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5,418.00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5,026.42 </a:t>
                      </a:r>
                    </a:p>
                  </a:txBody>
                  <a:tcPr marL="7620" marR="7620" marT="7620" marB="0" anchor="b"/>
                </a:tc>
                <a:extLst>
                  <a:ext uri="{0D108BD9-81ED-4DB2-BD59-A6C34878D82A}">
                    <a16:rowId xmlns:a16="http://schemas.microsoft.com/office/drawing/2014/main" val="104272009"/>
                  </a:ext>
                </a:extLst>
              </a:tr>
              <a:tr h="172354">
                <a:tc>
                  <a:txBody>
                    <a:bodyPr/>
                    <a:lstStyle/>
                    <a:p>
                      <a:pPr algn="l" fontAlgn="b"/>
                      <a:r>
                        <a:rPr lang="en-US" sz="1100" b="0" u="none" strike="noStrike">
                          <a:solidFill>
                            <a:srgbClr val="000000"/>
                          </a:solidFill>
                          <a:effectLst/>
                        </a:rPr>
                        <a:t>Grapefruit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3,119.50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2,701.98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3,467.11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3,804.53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3,070.50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3,232.72 </a:t>
                      </a:r>
                    </a:p>
                  </a:txBody>
                  <a:tcPr marL="7620" marR="7620" marT="7620" marB="0" anchor="b"/>
                </a:tc>
                <a:extLst>
                  <a:ext uri="{0D108BD9-81ED-4DB2-BD59-A6C34878D82A}">
                    <a16:rowId xmlns:a16="http://schemas.microsoft.com/office/drawing/2014/main" val="2800483492"/>
                  </a:ext>
                </a:extLst>
              </a:tr>
              <a:tr h="140634">
                <a:tc>
                  <a:txBody>
                    <a:bodyPr/>
                    <a:lstStyle/>
                    <a:p>
                      <a:pPr algn="l" fontAlgn="b"/>
                      <a:r>
                        <a:rPr lang="en-US" sz="1100" b="0" u="none" strike="noStrike" dirty="0">
                          <a:solidFill>
                            <a:srgbClr val="000000"/>
                          </a:solidFill>
                          <a:effectLst/>
                        </a:rPr>
                        <a:t>Grapefruit, Red Seedless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3,138.79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2,768.16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1,476.74 </a:t>
                      </a:r>
                    </a:p>
                  </a:txBody>
                  <a:tcPr marL="7620" marR="7620" marT="7620" marB="0" anchor="b"/>
                </a:tc>
                <a:extLst>
                  <a:ext uri="{0D108BD9-81ED-4DB2-BD59-A6C34878D82A}">
                    <a16:rowId xmlns:a16="http://schemas.microsoft.com/office/drawing/2014/main" val="4277862584"/>
                  </a:ext>
                </a:extLst>
              </a:tr>
              <a:tr h="171450">
                <a:tc>
                  <a:txBody>
                    <a:bodyPr/>
                    <a:lstStyle/>
                    <a:p>
                      <a:pPr algn="l" fontAlgn="b"/>
                      <a:r>
                        <a:rPr lang="en-US" sz="1100" b="0" u="none" strike="noStrike">
                          <a:solidFill>
                            <a:srgbClr val="000000"/>
                          </a:solidFill>
                          <a:effectLst/>
                        </a:rPr>
                        <a:t>Grapefruit, White Seedless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3,053.32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1,951.57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1,251.22 </a:t>
                      </a:r>
                    </a:p>
                  </a:txBody>
                  <a:tcPr marL="7620" marR="7620" marT="7620" marB="0" anchor="b"/>
                </a:tc>
                <a:extLst>
                  <a:ext uri="{0D108BD9-81ED-4DB2-BD59-A6C34878D82A}">
                    <a16:rowId xmlns:a16="http://schemas.microsoft.com/office/drawing/2014/main" val="576140164"/>
                  </a:ext>
                </a:extLst>
              </a:tr>
              <a:tr h="172354">
                <a:tc>
                  <a:txBody>
                    <a:bodyPr/>
                    <a:lstStyle/>
                    <a:p>
                      <a:pPr algn="l" fontAlgn="b"/>
                      <a:r>
                        <a:rPr lang="en-US" sz="1100" b="0" u="none" strike="noStrike">
                          <a:solidFill>
                            <a:srgbClr val="000000"/>
                          </a:solidFill>
                          <a:effectLst/>
                        </a:rPr>
                        <a:t>Hay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515.85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537.40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390.13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434.65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434.00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462.41 </a:t>
                      </a:r>
                    </a:p>
                  </a:txBody>
                  <a:tcPr marL="7620" marR="7620" marT="7620" marB="0" anchor="b"/>
                </a:tc>
                <a:extLst>
                  <a:ext uri="{0D108BD9-81ED-4DB2-BD59-A6C34878D82A}">
                    <a16:rowId xmlns:a16="http://schemas.microsoft.com/office/drawing/2014/main" val="3856887359"/>
                  </a:ext>
                </a:extLst>
              </a:tr>
              <a:tr h="172354">
                <a:tc>
                  <a:txBody>
                    <a:bodyPr/>
                    <a:lstStyle/>
                    <a:p>
                      <a:pPr algn="l" fontAlgn="b"/>
                      <a:r>
                        <a:rPr lang="en-US" sz="1100" b="0" u="none" strike="noStrike">
                          <a:solidFill>
                            <a:srgbClr val="000000"/>
                          </a:solidFill>
                          <a:effectLst/>
                        </a:rPr>
                        <a:t>Hay, (Excl Alfalfa)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515.85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537.40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390.13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434.65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469.51 </a:t>
                      </a:r>
                    </a:p>
                  </a:txBody>
                  <a:tcPr marL="7620" marR="7620" marT="7620" marB="0" anchor="b"/>
                </a:tc>
                <a:extLst>
                  <a:ext uri="{0D108BD9-81ED-4DB2-BD59-A6C34878D82A}">
                    <a16:rowId xmlns:a16="http://schemas.microsoft.com/office/drawing/2014/main" val="72233148"/>
                  </a:ext>
                </a:extLst>
              </a:tr>
              <a:tr h="172354">
                <a:tc>
                  <a:txBody>
                    <a:bodyPr/>
                    <a:lstStyle/>
                    <a:p>
                      <a:pPr algn="l" fontAlgn="b"/>
                      <a:r>
                        <a:rPr lang="en-US" sz="1100" b="0" u="none" strike="noStrike">
                          <a:solidFill>
                            <a:srgbClr val="000000"/>
                          </a:solidFill>
                          <a:effectLst/>
                        </a:rPr>
                        <a:t>Melons, Cantaloup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4,774.49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9,484.75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8,325.61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5,646.21 </a:t>
                      </a:r>
                    </a:p>
                  </a:txBody>
                  <a:tcPr marL="7620" marR="7620" marT="7620" marB="0" anchor="b"/>
                </a:tc>
                <a:extLst>
                  <a:ext uri="{0D108BD9-81ED-4DB2-BD59-A6C34878D82A}">
                    <a16:rowId xmlns:a16="http://schemas.microsoft.com/office/drawing/2014/main" val="2620579225"/>
                  </a:ext>
                </a:extLst>
              </a:tr>
              <a:tr h="172354">
                <a:tc>
                  <a:txBody>
                    <a:bodyPr/>
                    <a:lstStyle/>
                    <a:p>
                      <a:pPr algn="l" fontAlgn="b"/>
                      <a:r>
                        <a:rPr lang="en-US" sz="1100" b="0" u="none" strike="noStrike">
                          <a:solidFill>
                            <a:srgbClr val="000000"/>
                          </a:solidFill>
                          <a:effectLst/>
                        </a:rPr>
                        <a:t>Melons, Watermelon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7,421.49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7,276.99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8,321.74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8,559.97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9,272.00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8,170.44 </a:t>
                      </a:r>
                    </a:p>
                  </a:txBody>
                  <a:tcPr marL="7620" marR="7620" marT="7620" marB="0" anchor="b"/>
                </a:tc>
                <a:extLst>
                  <a:ext uri="{0D108BD9-81ED-4DB2-BD59-A6C34878D82A}">
                    <a16:rowId xmlns:a16="http://schemas.microsoft.com/office/drawing/2014/main" val="4197952761"/>
                  </a:ext>
                </a:extLst>
              </a:tr>
              <a:tr h="172354">
                <a:tc>
                  <a:txBody>
                    <a:bodyPr/>
                    <a:lstStyle/>
                    <a:p>
                      <a:pPr algn="l" fontAlgn="b"/>
                      <a:r>
                        <a:rPr lang="en-US" sz="1100" b="0" u="none" strike="noStrike" dirty="0">
                          <a:solidFill>
                            <a:srgbClr val="000000"/>
                          </a:solidFill>
                          <a:effectLst/>
                        </a:rPr>
                        <a:t>Oranges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2,730.94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2,070.31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1,728.27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1,376.41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495.90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1,680.37 </a:t>
                      </a:r>
                    </a:p>
                  </a:txBody>
                  <a:tcPr marL="7620" marR="7620" marT="7620" marB="0" anchor="b"/>
                </a:tc>
                <a:extLst>
                  <a:ext uri="{0D108BD9-81ED-4DB2-BD59-A6C34878D82A}">
                    <a16:rowId xmlns:a16="http://schemas.microsoft.com/office/drawing/2014/main" val="1153189279"/>
                  </a:ext>
                </a:extLst>
              </a:tr>
              <a:tr h="172354">
                <a:tc>
                  <a:txBody>
                    <a:bodyPr/>
                    <a:lstStyle/>
                    <a:p>
                      <a:pPr algn="l" fontAlgn="b"/>
                      <a:r>
                        <a:rPr lang="en-US" sz="1100" b="0" u="none" strike="noStrike">
                          <a:solidFill>
                            <a:srgbClr val="000000"/>
                          </a:solidFill>
                          <a:effectLst/>
                        </a:rPr>
                        <a:t>Oranges, Mid &amp; Navel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2,355.50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1,872.51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1,637.21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1,453.90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472.70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1,558.36 </a:t>
                      </a:r>
                    </a:p>
                  </a:txBody>
                  <a:tcPr marL="7620" marR="7620" marT="7620" marB="0" anchor="b"/>
                </a:tc>
                <a:extLst>
                  <a:ext uri="{0D108BD9-81ED-4DB2-BD59-A6C34878D82A}">
                    <a16:rowId xmlns:a16="http://schemas.microsoft.com/office/drawing/2014/main" val="1247237401"/>
                  </a:ext>
                </a:extLst>
              </a:tr>
              <a:tr h="172354">
                <a:tc>
                  <a:txBody>
                    <a:bodyPr/>
                    <a:lstStyle/>
                    <a:p>
                      <a:pPr algn="l" fontAlgn="b"/>
                      <a:r>
                        <a:rPr lang="en-US" sz="1100" b="0" u="none" strike="noStrike">
                          <a:solidFill>
                            <a:srgbClr val="000000"/>
                          </a:solidFill>
                          <a:effectLst/>
                        </a:rPr>
                        <a:t>Oranges, Valencia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3,003.56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2,210.92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1,796.89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1,329.97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506.80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1,769.63 </a:t>
                      </a:r>
                    </a:p>
                  </a:txBody>
                  <a:tcPr marL="7620" marR="7620" marT="7620" marB="0" anchor="b"/>
                </a:tc>
                <a:extLst>
                  <a:ext uri="{0D108BD9-81ED-4DB2-BD59-A6C34878D82A}">
                    <a16:rowId xmlns:a16="http://schemas.microsoft.com/office/drawing/2014/main" val="4268360262"/>
                  </a:ext>
                </a:extLst>
              </a:tr>
              <a:tr h="172354">
                <a:tc>
                  <a:txBody>
                    <a:bodyPr/>
                    <a:lstStyle/>
                    <a:p>
                      <a:pPr algn="l" fontAlgn="b"/>
                      <a:r>
                        <a:rPr lang="en-US" sz="1100" b="0" u="none" strike="noStrike">
                          <a:solidFill>
                            <a:srgbClr val="000000"/>
                          </a:solidFill>
                          <a:effectLst/>
                        </a:rPr>
                        <a:t>Peanuts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899.77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816.29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944.91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1,124.06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903.04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937.61 </a:t>
                      </a:r>
                    </a:p>
                  </a:txBody>
                  <a:tcPr marL="7620" marR="7620" marT="7620" marB="0" anchor="b"/>
                </a:tc>
                <a:extLst>
                  <a:ext uri="{0D108BD9-81ED-4DB2-BD59-A6C34878D82A}">
                    <a16:rowId xmlns:a16="http://schemas.microsoft.com/office/drawing/2014/main" val="3748849278"/>
                  </a:ext>
                </a:extLst>
              </a:tr>
              <a:tr h="172354">
                <a:tc>
                  <a:txBody>
                    <a:bodyPr/>
                    <a:lstStyle/>
                    <a:p>
                      <a:pPr algn="l" fontAlgn="b"/>
                      <a:r>
                        <a:rPr lang="en-US" sz="1100" b="0" u="none" strike="noStrike">
                          <a:solidFill>
                            <a:srgbClr val="000000"/>
                          </a:solidFill>
                          <a:effectLst/>
                        </a:rPr>
                        <a:t>Peppers, Bell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22,239.72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14,790.21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22,638.25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13,524.00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14,638.44 </a:t>
                      </a:r>
                    </a:p>
                  </a:txBody>
                  <a:tcPr marL="7620" marR="7620" marT="7620" marB="0" anchor="b"/>
                </a:tc>
                <a:extLst>
                  <a:ext uri="{0D108BD9-81ED-4DB2-BD59-A6C34878D82A}">
                    <a16:rowId xmlns:a16="http://schemas.microsoft.com/office/drawing/2014/main" val="2515073057"/>
                  </a:ext>
                </a:extLst>
              </a:tr>
              <a:tr h="172354">
                <a:tc>
                  <a:txBody>
                    <a:bodyPr/>
                    <a:lstStyle/>
                    <a:p>
                      <a:pPr algn="l" fontAlgn="b"/>
                      <a:r>
                        <a:rPr lang="en-US" sz="1100" b="0" u="none" strike="noStrike">
                          <a:solidFill>
                            <a:srgbClr val="000000"/>
                          </a:solidFill>
                          <a:effectLst/>
                        </a:rPr>
                        <a:t>Potatoes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6,900.22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6,139.38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5,438.63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5,815.51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9,810.00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6,820.75 </a:t>
                      </a:r>
                    </a:p>
                  </a:txBody>
                  <a:tcPr marL="7620" marR="7620" marT="7620" marB="0" anchor="b"/>
                </a:tc>
                <a:extLst>
                  <a:ext uri="{0D108BD9-81ED-4DB2-BD59-A6C34878D82A}">
                    <a16:rowId xmlns:a16="http://schemas.microsoft.com/office/drawing/2014/main" val="1492387612"/>
                  </a:ext>
                </a:extLst>
              </a:tr>
              <a:tr h="172354">
                <a:tc>
                  <a:txBody>
                    <a:bodyPr/>
                    <a:lstStyle/>
                    <a:p>
                      <a:pPr algn="l" fontAlgn="b"/>
                      <a:r>
                        <a:rPr lang="en-US" sz="1100" b="0" u="none" strike="noStrike">
                          <a:solidFill>
                            <a:srgbClr val="000000"/>
                          </a:solidFill>
                          <a:effectLst/>
                        </a:rPr>
                        <a:t>Squash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5,933.66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4,471.32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4,879.03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5,300.00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4,116.80 </a:t>
                      </a:r>
                    </a:p>
                  </a:txBody>
                  <a:tcPr marL="7620" marR="7620" marT="7620" marB="0" anchor="b"/>
                </a:tc>
                <a:extLst>
                  <a:ext uri="{0D108BD9-81ED-4DB2-BD59-A6C34878D82A}">
                    <a16:rowId xmlns:a16="http://schemas.microsoft.com/office/drawing/2014/main" val="3207329016"/>
                  </a:ext>
                </a:extLst>
              </a:tr>
              <a:tr h="172354">
                <a:tc>
                  <a:txBody>
                    <a:bodyPr/>
                    <a:lstStyle/>
                    <a:p>
                      <a:pPr algn="l" fontAlgn="b"/>
                      <a:r>
                        <a:rPr lang="en-US" sz="1100" b="0" u="none" strike="noStrike">
                          <a:solidFill>
                            <a:srgbClr val="000000"/>
                          </a:solidFill>
                          <a:effectLst/>
                        </a:rPr>
                        <a:t>Strawberries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45,659.82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32,337.01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40,728.83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38,367.64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30,870.00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37,592.66 </a:t>
                      </a:r>
                    </a:p>
                  </a:txBody>
                  <a:tcPr marL="7620" marR="7620" marT="7620" marB="0" anchor="b"/>
                </a:tc>
                <a:extLst>
                  <a:ext uri="{0D108BD9-81ED-4DB2-BD59-A6C34878D82A}">
                    <a16:rowId xmlns:a16="http://schemas.microsoft.com/office/drawing/2014/main" val="3724122280"/>
                  </a:ext>
                </a:extLst>
              </a:tr>
              <a:tr h="172354">
                <a:tc>
                  <a:txBody>
                    <a:bodyPr/>
                    <a:lstStyle/>
                    <a:p>
                      <a:pPr algn="l" fontAlgn="b"/>
                      <a:r>
                        <a:rPr lang="en-US" sz="1100" b="0" u="none" strike="noStrike">
                          <a:solidFill>
                            <a:srgbClr val="000000"/>
                          </a:solidFill>
                          <a:effectLst/>
                        </a:rPr>
                        <a:t>Sugarcane, Sugar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1,850.38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2,025.12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2,055.39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2,158.31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2,022.30 </a:t>
                      </a:r>
                    </a:p>
                  </a:txBody>
                  <a:tcPr marL="7620" marR="7620" marT="7620" marB="0" anchor="b"/>
                </a:tc>
                <a:extLst>
                  <a:ext uri="{0D108BD9-81ED-4DB2-BD59-A6C34878D82A}">
                    <a16:rowId xmlns:a16="http://schemas.microsoft.com/office/drawing/2014/main" val="1668990803"/>
                  </a:ext>
                </a:extLst>
              </a:tr>
              <a:tr h="172354">
                <a:tc>
                  <a:txBody>
                    <a:bodyPr/>
                    <a:lstStyle/>
                    <a:p>
                      <a:pPr algn="l" fontAlgn="b"/>
                      <a:r>
                        <a:rPr lang="en-US" sz="1100" b="0" u="none" strike="noStrike">
                          <a:solidFill>
                            <a:srgbClr val="000000"/>
                          </a:solidFill>
                          <a:effectLst/>
                        </a:rPr>
                        <a:t>Sweet Corn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4,064.15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5,457.74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5,312.46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4,996.15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5,600.00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5,086.10 </a:t>
                      </a:r>
                    </a:p>
                  </a:txBody>
                  <a:tcPr marL="7620" marR="7620" marT="7620" marB="0" anchor="b"/>
                </a:tc>
                <a:extLst>
                  <a:ext uri="{0D108BD9-81ED-4DB2-BD59-A6C34878D82A}">
                    <a16:rowId xmlns:a16="http://schemas.microsoft.com/office/drawing/2014/main" val="3551871235"/>
                  </a:ext>
                </a:extLst>
              </a:tr>
              <a:tr h="172354">
                <a:tc>
                  <a:txBody>
                    <a:bodyPr/>
                    <a:lstStyle/>
                    <a:p>
                      <a:pPr algn="l" fontAlgn="b"/>
                      <a:r>
                        <a:rPr lang="en-US" sz="1100" b="0" u="none" strike="noStrike">
                          <a:solidFill>
                            <a:srgbClr val="000000"/>
                          </a:solidFill>
                          <a:effectLst/>
                        </a:rPr>
                        <a:t>Tangerines </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2,388.73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3,079.09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2,471.69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2,745.30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2,320.47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2,601.05 </a:t>
                      </a:r>
                    </a:p>
                  </a:txBody>
                  <a:tcPr marL="7620" marR="7620" marT="7620" marB="0" anchor="b"/>
                </a:tc>
                <a:extLst>
                  <a:ext uri="{0D108BD9-81ED-4DB2-BD59-A6C34878D82A}">
                    <a16:rowId xmlns:a16="http://schemas.microsoft.com/office/drawing/2014/main" val="829109455"/>
                  </a:ext>
                </a:extLst>
              </a:tr>
              <a:tr h="172354">
                <a:tc>
                  <a:txBody>
                    <a:bodyPr/>
                    <a:lstStyle/>
                    <a:p>
                      <a:pPr algn="l" fontAlgn="b"/>
                      <a:r>
                        <a:rPr lang="en-US" sz="1100" b="0" u="none" strike="noStrike" dirty="0">
                          <a:solidFill>
                            <a:srgbClr val="000000"/>
                          </a:solidFill>
                          <a:effectLst/>
                        </a:rPr>
                        <a:t>Tomatoes </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16,876.23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19,081.75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13,612.06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13,028.80 </a:t>
                      </a:r>
                    </a:p>
                  </a:txBody>
                  <a:tcPr marL="7620" marR="7620" marT="7620" marB="0" anchor="b"/>
                </a:tc>
                <a:tc>
                  <a:txBody>
                    <a:bodyPr/>
                    <a:lstStyle/>
                    <a:p>
                      <a:pPr algn="l" fontAlgn="b"/>
                      <a:r>
                        <a:rPr lang="en-US" sz="1100" b="0" i="0" u="none" strike="noStrike">
                          <a:solidFill>
                            <a:srgbClr val="000000"/>
                          </a:solidFill>
                          <a:effectLst/>
                          <a:latin typeface="Aptos Narrow" panose="020B0004020202020204" pitchFamily="34" charset="0"/>
                        </a:rPr>
                        <a:t> $  16,530.00 </a:t>
                      </a:r>
                    </a:p>
                  </a:txBody>
                  <a:tcPr marL="7620" marR="7620" marT="7620" marB="0" anchor="b"/>
                </a:tc>
                <a:tc>
                  <a:txBody>
                    <a:bodyPr/>
                    <a:lstStyle/>
                    <a:p>
                      <a:pPr algn="l" fontAlgn="b"/>
                      <a:r>
                        <a:rPr lang="en-US" sz="1100" b="0" i="0" u="none" strike="noStrike" dirty="0">
                          <a:solidFill>
                            <a:srgbClr val="000000"/>
                          </a:solidFill>
                          <a:effectLst/>
                          <a:latin typeface="Aptos Narrow" panose="020B0004020202020204" pitchFamily="34" charset="0"/>
                        </a:rPr>
                        <a:t> $          15,825.77 </a:t>
                      </a:r>
                    </a:p>
                  </a:txBody>
                  <a:tcPr marL="7620" marR="7620" marT="7620" marB="0" anchor="b"/>
                </a:tc>
                <a:extLst>
                  <a:ext uri="{0D108BD9-81ED-4DB2-BD59-A6C34878D82A}">
                    <a16:rowId xmlns:a16="http://schemas.microsoft.com/office/drawing/2014/main" val="2622361106"/>
                  </a:ext>
                </a:extLst>
              </a:tr>
            </a:tbl>
          </a:graphicData>
        </a:graphic>
      </p:graphicFrame>
    </p:spTree>
    <p:extLst>
      <p:ext uri="{BB962C8B-B14F-4D97-AF65-F5344CB8AC3E}">
        <p14:creationId xmlns:p14="http://schemas.microsoft.com/office/powerpoint/2010/main" val="313676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7;p15">
            <a:extLst>
              <a:ext uri="{FF2B5EF4-FFF2-40B4-BE49-F238E27FC236}">
                <a16:creationId xmlns:a16="http://schemas.microsoft.com/office/drawing/2014/main" id="{0B0BCA94-127E-54C2-F283-DBBE7829ED52}"/>
              </a:ext>
            </a:extLst>
          </p:cNvPr>
          <p:cNvSpPr txBox="1">
            <a:spLocks noGrp="1"/>
          </p:cNvSpPr>
          <p:nvPr>
            <p:ph type="title"/>
          </p:nvPr>
        </p:nvSpPr>
        <p:spPr>
          <a:xfrm>
            <a:off x="1750695" y="245411"/>
            <a:ext cx="8229600" cy="58473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17365D"/>
              </a:buClr>
              <a:buSzPts val="3300"/>
              <a:buFont typeface="Helvetica Neue"/>
              <a:buNone/>
            </a:pPr>
            <a:r>
              <a:rPr lang="en-US" sz="3200" dirty="0">
                <a:latin typeface="+mj-lt"/>
                <a:sym typeface="Helvetica Neue"/>
              </a:rPr>
              <a:t>Crops - Seasonality</a:t>
            </a:r>
            <a:endParaRPr sz="3200" dirty="0">
              <a:latin typeface="+mj-lt"/>
              <a:sym typeface="Arial"/>
            </a:endParaRPr>
          </a:p>
        </p:txBody>
      </p:sp>
      <p:sp>
        <p:nvSpPr>
          <p:cNvPr id="6" name="Google Shape;348;p15">
            <a:extLst>
              <a:ext uri="{FF2B5EF4-FFF2-40B4-BE49-F238E27FC236}">
                <a16:creationId xmlns:a16="http://schemas.microsoft.com/office/drawing/2014/main" id="{AB0B2BB2-E0C7-4964-BC07-11124F1C327E}"/>
              </a:ext>
            </a:extLst>
          </p:cNvPr>
          <p:cNvSpPr txBox="1"/>
          <p:nvPr/>
        </p:nvSpPr>
        <p:spPr>
          <a:xfrm>
            <a:off x="501218" y="908881"/>
            <a:ext cx="3966055" cy="24006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dirty="0">
                <a:solidFill>
                  <a:srgbClr val="000000"/>
                </a:solidFill>
                <a:latin typeface="Helvetica Neue"/>
                <a:ea typeface="Helvetica Neue"/>
                <a:cs typeface="Helvetica Neue"/>
                <a:sym typeface="Helvetica Neue"/>
              </a:rPr>
              <a:t>Resources</a:t>
            </a:r>
            <a:endParaRPr sz="1600" b="1" dirty="0">
              <a:solidFill>
                <a:srgbClr val="000000"/>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400"/>
              <a:buFont typeface="Noto Sans Symbols"/>
              <a:buChar char="❖"/>
            </a:pPr>
            <a:r>
              <a:rPr lang="en-US" sz="1400" dirty="0">
                <a:solidFill>
                  <a:srgbClr val="000000"/>
                </a:solidFill>
                <a:latin typeface="Helvetica Neue"/>
                <a:ea typeface="Helvetica Neue"/>
                <a:cs typeface="Helvetica Neue"/>
                <a:sym typeface="Helvetica Neue"/>
              </a:rPr>
              <a:t>UF/IFAS annual Vegetable Production Handbook of Florida</a:t>
            </a:r>
            <a:endParaRPr sz="1400" dirty="0">
              <a:solidFill>
                <a:srgbClr val="000000"/>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400"/>
              <a:buFont typeface="Noto Sans Symbols"/>
              <a:buChar char="❖"/>
            </a:pPr>
            <a:r>
              <a:rPr lang="en-US" sz="1400" dirty="0">
                <a:solidFill>
                  <a:srgbClr val="000000"/>
                </a:solidFill>
                <a:latin typeface="Helvetica Neue"/>
                <a:ea typeface="Helvetica Neue"/>
                <a:cs typeface="Helvetica Neue"/>
                <a:sym typeface="Helvetica Neue"/>
              </a:rPr>
              <a:t>FDACS – information on typical harvest periods for Florida crops</a:t>
            </a:r>
            <a:endParaRPr sz="1400" dirty="0">
              <a:solidFill>
                <a:srgbClr val="000000"/>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400"/>
              <a:buFont typeface="Noto Sans Symbols"/>
              <a:buChar char="❖"/>
            </a:pPr>
            <a:r>
              <a:rPr lang="en-US" sz="1400" dirty="0">
                <a:solidFill>
                  <a:srgbClr val="000000"/>
                </a:solidFill>
                <a:latin typeface="Helvetica Neue"/>
                <a:ea typeface="Helvetica Neue"/>
                <a:cs typeface="Helvetica Neue"/>
                <a:sym typeface="Helvetica Neue"/>
              </a:rPr>
              <a:t>USDA-NASS Usual Planting and Harvesting Dates for U.S. Field Crops</a:t>
            </a:r>
            <a:endParaRPr sz="1400" dirty="0">
              <a:solidFill>
                <a:srgbClr val="000000"/>
              </a:solidFill>
              <a:latin typeface="Helvetica Neue"/>
              <a:ea typeface="Helvetica Neue"/>
              <a:cs typeface="Helvetica Neue"/>
              <a:sym typeface="Helvetica Neue"/>
            </a:endParaRPr>
          </a:p>
        </p:txBody>
      </p:sp>
      <p:grpSp>
        <p:nvGrpSpPr>
          <p:cNvPr id="8" name="Google Shape;350;p15">
            <a:extLst>
              <a:ext uri="{FF2B5EF4-FFF2-40B4-BE49-F238E27FC236}">
                <a16:creationId xmlns:a16="http://schemas.microsoft.com/office/drawing/2014/main" id="{724FD47D-FDCC-265C-3413-0A37BCD8F988}"/>
              </a:ext>
            </a:extLst>
          </p:cNvPr>
          <p:cNvGrpSpPr/>
          <p:nvPr/>
        </p:nvGrpSpPr>
        <p:grpSpPr>
          <a:xfrm>
            <a:off x="419650" y="3429781"/>
            <a:ext cx="6444818" cy="2972239"/>
            <a:chOff x="2998382" y="2263260"/>
            <a:chExt cx="5506471" cy="3002423"/>
          </a:xfrm>
        </p:grpSpPr>
        <p:sp>
          <p:nvSpPr>
            <p:cNvPr id="9" name="Google Shape;351;p15">
              <a:extLst>
                <a:ext uri="{FF2B5EF4-FFF2-40B4-BE49-F238E27FC236}">
                  <a16:creationId xmlns:a16="http://schemas.microsoft.com/office/drawing/2014/main" id="{F4B28251-2E1F-AC01-646F-67419544597A}"/>
                </a:ext>
              </a:extLst>
            </p:cNvPr>
            <p:cNvSpPr txBox="1"/>
            <p:nvPr/>
          </p:nvSpPr>
          <p:spPr>
            <a:xfrm>
              <a:off x="2998382" y="4718720"/>
              <a:ext cx="30063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1200">
                  <a:solidFill>
                    <a:schemeClr val="dk1"/>
                  </a:solidFill>
                  <a:latin typeface="Helvetica Neue"/>
                  <a:ea typeface="Helvetica Neue"/>
                  <a:cs typeface="Helvetica Neue"/>
                  <a:sym typeface="Helvetica Neue"/>
                </a:rPr>
                <a:t>Note: not all the results are shown here</a:t>
              </a:r>
              <a:endParaRPr sz="1200">
                <a:solidFill>
                  <a:schemeClr val="dk1"/>
                </a:solidFill>
                <a:latin typeface="Helvetica Neue"/>
                <a:ea typeface="Helvetica Neue"/>
                <a:cs typeface="Helvetica Neue"/>
                <a:sym typeface="Helvetica Neue"/>
              </a:endParaRPr>
            </a:p>
          </p:txBody>
        </p:sp>
        <p:pic>
          <p:nvPicPr>
            <p:cNvPr id="10" name="Google Shape;352;p15">
              <a:extLst>
                <a:ext uri="{FF2B5EF4-FFF2-40B4-BE49-F238E27FC236}">
                  <a16:creationId xmlns:a16="http://schemas.microsoft.com/office/drawing/2014/main" id="{F62A23A5-BF1B-D6D3-84BD-0316DA396C87}"/>
                </a:ext>
              </a:extLst>
            </p:cNvPr>
            <p:cNvPicPr preferRelativeResize="0"/>
            <p:nvPr/>
          </p:nvPicPr>
          <p:blipFill rotWithShape="1">
            <a:blip r:embed="rId2">
              <a:alphaModFix/>
            </a:blip>
            <a:srcRect/>
            <a:stretch/>
          </p:blipFill>
          <p:spPr>
            <a:xfrm>
              <a:off x="3003803" y="2263260"/>
              <a:ext cx="5501050" cy="2419871"/>
            </a:xfrm>
            <a:prstGeom prst="rect">
              <a:avLst/>
            </a:prstGeom>
            <a:noFill/>
            <a:ln>
              <a:noFill/>
            </a:ln>
          </p:spPr>
        </p:pic>
        <p:pic>
          <p:nvPicPr>
            <p:cNvPr id="11" name="Google Shape;353;p15">
              <a:extLst>
                <a:ext uri="{FF2B5EF4-FFF2-40B4-BE49-F238E27FC236}">
                  <a16:creationId xmlns:a16="http://schemas.microsoft.com/office/drawing/2014/main" id="{F7C7E749-C100-547F-5E63-C377D96E9B0B}"/>
                </a:ext>
              </a:extLst>
            </p:cNvPr>
            <p:cNvPicPr preferRelativeResize="0"/>
            <p:nvPr/>
          </p:nvPicPr>
          <p:blipFill rotWithShape="1">
            <a:blip r:embed="rId3">
              <a:alphaModFix/>
            </a:blip>
            <a:srcRect/>
            <a:stretch/>
          </p:blipFill>
          <p:spPr>
            <a:xfrm>
              <a:off x="6462477" y="4674469"/>
              <a:ext cx="2042376" cy="591214"/>
            </a:xfrm>
            <a:prstGeom prst="rect">
              <a:avLst/>
            </a:prstGeom>
            <a:noFill/>
            <a:ln>
              <a:noFill/>
            </a:ln>
          </p:spPr>
        </p:pic>
      </p:grpSp>
      <p:pic>
        <p:nvPicPr>
          <p:cNvPr id="3" name="Picture 2">
            <a:extLst>
              <a:ext uri="{FF2B5EF4-FFF2-40B4-BE49-F238E27FC236}">
                <a16:creationId xmlns:a16="http://schemas.microsoft.com/office/drawing/2014/main" id="{5B7ED00D-654A-9F41-848C-0DB8B921CE0D}"/>
              </a:ext>
            </a:extLst>
          </p:cNvPr>
          <p:cNvPicPr>
            <a:picLocks noChangeAspect="1"/>
          </p:cNvPicPr>
          <p:nvPr/>
        </p:nvPicPr>
        <p:blipFill>
          <a:blip r:embed="rId4"/>
          <a:stretch>
            <a:fillRect/>
          </a:stretch>
        </p:blipFill>
        <p:spPr>
          <a:xfrm>
            <a:off x="6939691" y="1343530"/>
            <a:ext cx="4826314" cy="2859090"/>
          </a:xfrm>
          <a:prstGeom prst="rect">
            <a:avLst/>
          </a:prstGeom>
        </p:spPr>
      </p:pic>
      <p:sp>
        <p:nvSpPr>
          <p:cNvPr id="7" name="TextBox 6">
            <a:extLst>
              <a:ext uri="{FF2B5EF4-FFF2-40B4-BE49-F238E27FC236}">
                <a16:creationId xmlns:a16="http://schemas.microsoft.com/office/drawing/2014/main" id="{C9437769-EB3C-D35C-DF0D-D0AB55573CE1}"/>
              </a:ext>
            </a:extLst>
          </p:cNvPr>
          <p:cNvSpPr txBox="1"/>
          <p:nvPr/>
        </p:nvSpPr>
        <p:spPr>
          <a:xfrm>
            <a:off x="7130226" y="4734387"/>
            <a:ext cx="463577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EIAP Data Platform – Florida Crop Seasonality Page</a:t>
            </a:r>
            <a:endParaRPr lang="en-US" dirty="0"/>
          </a:p>
          <a:p>
            <a:r>
              <a:rPr lang="en-US" dirty="0">
                <a:hlinkClick r:id="rId5"/>
              </a:rPr>
              <a:t>https://ffav-ufl.hub.arcgis.com/pages/cropseason</a:t>
            </a:r>
            <a:endParaRPr lang="en-US" dirty="0"/>
          </a:p>
        </p:txBody>
      </p:sp>
    </p:spTree>
    <p:extLst>
      <p:ext uri="{BB962C8B-B14F-4D97-AF65-F5344CB8AC3E}">
        <p14:creationId xmlns:p14="http://schemas.microsoft.com/office/powerpoint/2010/main" val="2384385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58;p16">
            <a:extLst>
              <a:ext uri="{FF2B5EF4-FFF2-40B4-BE49-F238E27FC236}">
                <a16:creationId xmlns:a16="http://schemas.microsoft.com/office/drawing/2014/main" id="{197BF642-66C5-B4EB-1FFE-166BB0DC19B2}"/>
              </a:ext>
            </a:extLst>
          </p:cNvPr>
          <p:cNvSpPr txBox="1">
            <a:spLocks noGrp="1"/>
          </p:cNvSpPr>
          <p:nvPr>
            <p:ph type="title"/>
          </p:nvPr>
        </p:nvSpPr>
        <p:spPr>
          <a:xfrm>
            <a:off x="2092960" y="182641"/>
            <a:ext cx="8229600" cy="584735"/>
          </a:xfrm>
          <a:prstGeom prst="rect">
            <a:avLst/>
          </a:prstGeom>
          <a:noFill/>
          <a:ln>
            <a:noFill/>
          </a:ln>
        </p:spPr>
        <p:txBody>
          <a:bodyPr spcFirstLastPara="1" wrap="square" lIns="91425" tIns="45700" rIns="91425" bIns="45700" anchor="ctr" anchorCtr="0">
            <a:spAutoFit/>
          </a:bodyPr>
          <a:lstStyle/>
          <a:p>
            <a:pPr algn="ctr">
              <a:buSzPts val="3300"/>
            </a:pPr>
            <a:r>
              <a:rPr lang="en-US" sz="3200" dirty="0">
                <a:latin typeface="+mj-lt"/>
                <a:sym typeface="Helvetica Neue"/>
              </a:rPr>
              <a:t>Livestock and Aquaculture</a:t>
            </a:r>
            <a:endParaRPr sz="3200" dirty="0">
              <a:latin typeface="+mj-lt"/>
              <a:sym typeface="Helvetica Neue"/>
            </a:endParaRPr>
          </a:p>
        </p:txBody>
      </p:sp>
      <p:sp>
        <p:nvSpPr>
          <p:cNvPr id="6" name="Google Shape;359;p16">
            <a:extLst>
              <a:ext uri="{FF2B5EF4-FFF2-40B4-BE49-F238E27FC236}">
                <a16:creationId xmlns:a16="http://schemas.microsoft.com/office/drawing/2014/main" id="{7BB34D87-D1C5-443B-303D-C8C7A61545EE}"/>
              </a:ext>
            </a:extLst>
          </p:cNvPr>
          <p:cNvSpPr txBox="1"/>
          <p:nvPr/>
        </p:nvSpPr>
        <p:spPr>
          <a:xfrm>
            <a:off x="1291308" y="827069"/>
            <a:ext cx="8794453" cy="117720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dirty="0">
                <a:solidFill>
                  <a:srgbClr val="000000"/>
                </a:solidFill>
                <a:latin typeface="Helvetica Neue"/>
                <a:ea typeface="Helvetica Neue"/>
                <a:cs typeface="Helvetica Neue"/>
                <a:sym typeface="Helvetica Neue"/>
              </a:rPr>
              <a:t>Distribution and Acreage</a:t>
            </a:r>
            <a:endParaRPr sz="2100" dirty="0">
              <a:solidFill>
                <a:schemeClr val="dk1"/>
              </a:solidFill>
              <a:latin typeface="Helvetica Neue"/>
              <a:ea typeface="Helvetica Neue"/>
              <a:cs typeface="Helvetica Neue"/>
              <a:sym typeface="Helvetica Neue"/>
            </a:endParaRPr>
          </a:p>
          <a:p>
            <a:pPr marL="285750" marR="0" lvl="0" indent="-292100" algn="l" rtl="0">
              <a:lnSpc>
                <a:spcPct val="150000"/>
              </a:lnSpc>
              <a:spcBef>
                <a:spcPts val="0"/>
              </a:spcBef>
              <a:spcAft>
                <a:spcPts val="0"/>
              </a:spcAft>
              <a:buClr>
                <a:srgbClr val="000000"/>
              </a:buClr>
              <a:buSzPts val="1500"/>
              <a:buFont typeface="Noto Sans Symbols"/>
              <a:buChar char="❖"/>
            </a:pPr>
            <a:r>
              <a:rPr lang="en-US" sz="1500" dirty="0">
                <a:solidFill>
                  <a:srgbClr val="000000"/>
                </a:solidFill>
                <a:latin typeface="Helvetica Neue"/>
                <a:ea typeface="Helvetica Neue"/>
                <a:cs typeface="Helvetica Neue"/>
                <a:sym typeface="Helvetica Neue"/>
              </a:rPr>
              <a:t>FSAID ALG layer (Livestock and Inland Aquaculture)</a:t>
            </a:r>
            <a:endParaRPr sz="1900" dirty="0">
              <a:solidFill>
                <a:schemeClr val="dk1"/>
              </a:solidFill>
              <a:latin typeface="Helvetica Neue"/>
              <a:ea typeface="Helvetica Neue"/>
              <a:cs typeface="Helvetica Neue"/>
              <a:sym typeface="Helvetica Neue"/>
            </a:endParaRPr>
          </a:p>
          <a:p>
            <a:pPr marL="285750" marR="0" lvl="0" indent="-292100" algn="l" rtl="0">
              <a:lnSpc>
                <a:spcPct val="150000"/>
              </a:lnSpc>
              <a:spcBef>
                <a:spcPts val="0"/>
              </a:spcBef>
              <a:spcAft>
                <a:spcPts val="0"/>
              </a:spcAft>
              <a:buClr>
                <a:srgbClr val="000000"/>
              </a:buClr>
              <a:buSzPts val="1500"/>
              <a:buFont typeface="Noto Sans Symbols"/>
              <a:buChar char="❖"/>
            </a:pPr>
            <a:r>
              <a:rPr lang="en-US" sz="1500" dirty="0">
                <a:solidFill>
                  <a:srgbClr val="000000"/>
                </a:solidFill>
                <a:latin typeface="Helvetica Neue"/>
                <a:ea typeface="Helvetica Neue"/>
                <a:cs typeface="Helvetica Neue"/>
                <a:sym typeface="Helvetica Neue"/>
              </a:rPr>
              <a:t>FDACS Shellfish Harvesting Area and Aquaculture Leases Records (Marine Aquaculture)</a:t>
            </a:r>
            <a:endParaRPr sz="1900" dirty="0">
              <a:solidFill>
                <a:schemeClr val="dk1"/>
              </a:solidFill>
              <a:latin typeface="Helvetica Neue"/>
              <a:ea typeface="Helvetica Neue"/>
              <a:cs typeface="Helvetica Neue"/>
              <a:sym typeface="Helvetica Neue"/>
            </a:endParaRPr>
          </a:p>
        </p:txBody>
      </p:sp>
      <p:pic>
        <p:nvPicPr>
          <p:cNvPr id="7" name="Google Shape;360;p16" descr="Map&#10;&#10;Description automatically generated">
            <a:extLst>
              <a:ext uri="{FF2B5EF4-FFF2-40B4-BE49-F238E27FC236}">
                <a16:creationId xmlns:a16="http://schemas.microsoft.com/office/drawing/2014/main" id="{77FF0CDD-D922-361D-58B7-9CF448251F12}"/>
              </a:ext>
            </a:extLst>
          </p:cNvPr>
          <p:cNvPicPr preferRelativeResize="0"/>
          <p:nvPr/>
        </p:nvPicPr>
        <p:blipFill rotWithShape="1">
          <a:blip r:embed="rId2">
            <a:alphaModFix/>
          </a:blip>
          <a:srcRect/>
          <a:stretch/>
        </p:blipFill>
        <p:spPr>
          <a:xfrm>
            <a:off x="6207760" y="2156154"/>
            <a:ext cx="4765040" cy="4264965"/>
          </a:xfrm>
          <a:prstGeom prst="rect">
            <a:avLst/>
          </a:prstGeom>
          <a:noFill/>
          <a:ln>
            <a:noFill/>
          </a:ln>
        </p:spPr>
      </p:pic>
      <p:pic>
        <p:nvPicPr>
          <p:cNvPr id="8" name="Google Shape;362;p16">
            <a:extLst>
              <a:ext uri="{FF2B5EF4-FFF2-40B4-BE49-F238E27FC236}">
                <a16:creationId xmlns:a16="http://schemas.microsoft.com/office/drawing/2014/main" id="{57791E90-4C4E-B2FA-1D54-CD816B32C852}"/>
              </a:ext>
            </a:extLst>
          </p:cNvPr>
          <p:cNvPicPr preferRelativeResize="0"/>
          <p:nvPr/>
        </p:nvPicPr>
        <p:blipFill rotWithShape="1">
          <a:blip r:embed="rId3">
            <a:alphaModFix/>
          </a:blip>
          <a:srcRect/>
          <a:stretch/>
        </p:blipFill>
        <p:spPr>
          <a:xfrm>
            <a:off x="660400" y="2306320"/>
            <a:ext cx="4897120" cy="3901440"/>
          </a:xfrm>
          <a:prstGeom prst="rect">
            <a:avLst/>
          </a:prstGeom>
          <a:noFill/>
          <a:ln>
            <a:noFill/>
          </a:ln>
        </p:spPr>
      </p:pic>
    </p:spTree>
    <p:extLst>
      <p:ext uri="{BB962C8B-B14F-4D97-AF65-F5344CB8AC3E}">
        <p14:creationId xmlns:p14="http://schemas.microsoft.com/office/powerpoint/2010/main" val="415955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67;p17">
            <a:extLst>
              <a:ext uri="{FF2B5EF4-FFF2-40B4-BE49-F238E27FC236}">
                <a16:creationId xmlns:a16="http://schemas.microsoft.com/office/drawing/2014/main" id="{00849435-816D-DF3B-6F68-A8D51C930150}"/>
              </a:ext>
            </a:extLst>
          </p:cNvPr>
          <p:cNvSpPr txBox="1">
            <a:spLocks noGrp="1"/>
          </p:cNvSpPr>
          <p:nvPr>
            <p:ph type="title"/>
          </p:nvPr>
        </p:nvSpPr>
        <p:spPr>
          <a:xfrm>
            <a:off x="1981200" y="-2482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7365D"/>
              </a:buClr>
              <a:buSzPts val="3300"/>
              <a:buFont typeface="Helvetica Neue"/>
              <a:buNone/>
            </a:pPr>
            <a:r>
              <a:rPr lang="en-US" sz="3200" dirty="0">
                <a:latin typeface="+mj-lt"/>
                <a:sym typeface="Helvetica Neue"/>
              </a:rPr>
              <a:t>Livestock and Aquaculture</a:t>
            </a:r>
            <a:endParaRPr sz="3200" dirty="0">
              <a:latin typeface="+mj-lt"/>
              <a:sym typeface="Helvetica Neue"/>
            </a:endParaRPr>
          </a:p>
        </p:txBody>
      </p:sp>
      <p:sp>
        <p:nvSpPr>
          <p:cNvPr id="6" name="Google Shape;368;p17">
            <a:extLst>
              <a:ext uri="{FF2B5EF4-FFF2-40B4-BE49-F238E27FC236}">
                <a16:creationId xmlns:a16="http://schemas.microsoft.com/office/drawing/2014/main" id="{1FD3C541-1F94-26B0-3B24-AABC01C1D88E}"/>
              </a:ext>
            </a:extLst>
          </p:cNvPr>
          <p:cNvSpPr txBox="1"/>
          <p:nvPr/>
        </p:nvSpPr>
        <p:spPr>
          <a:xfrm>
            <a:off x="914400" y="622381"/>
            <a:ext cx="10099039" cy="1200288"/>
          </a:xfrm>
          <a:prstGeom prst="rect">
            <a:avLst/>
          </a:prstGeom>
          <a:noFill/>
          <a:ln>
            <a:noFill/>
          </a:ln>
        </p:spPr>
        <p:txBody>
          <a:bodyPr spcFirstLastPara="1" wrap="square" lIns="91425" tIns="45700" rIns="91425" bIns="45700" anchor="t" anchorCtr="0">
            <a:spAutoFit/>
          </a:bodyPr>
          <a:lstStyle/>
          <a:p>
            <a:pPr marL="0" marR="0" lvl="8" indent="0" algn="l" rtl="0">
              <a:lnSpc>
                <a:spcPct val="150000"/>
              </a:lnSpc>
              <a:spcBef>
                <a:spcPts val="0"/>
              </a:spcBef>
              <a:spcAft>
                <a:spcPts val="0"/>
              </a:spcAft>
              <a:buNone/>
            </a:pPr>
            <a:r>
              <a:rPr lang="en-US" sz="1600" b="1" i="0" u="none" strike="noStrike" cap="none" dirty="0">
                <a:solidFill>
                  <a:srgbClr val="000000"/>
                </a:solidFill>
                <a:latin typeface="Helvetica Neue"/>
                <a:ea typeface="Helvetica Neue"/>
                <a:cs typeface="Helvetica Neue"/>
                <a:sym typeface="Helvetica Neue"/>
              </a:rPr>
              <a:t>County-level Value Per Acre</a:t>
            </a:r>
            <a:endParaRPr sz="2000" b="0" i="0" u="none" strike="noStrike" cap="none" dirty="0">
              <a:solidFill>
                <a:schemeClr val="dk1"/>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400"/>
              <a:buFont typeface="Noto Sans Symbols"/>
              <a:buChar char="❖"/>
            </a:pPr>
            <a:r>
              <a:rPr lang="en-US" sz="1600" dirty="0">
                <a:solidFill>
                  <a:srgbClr val="000000"/>
                </a:solidFill>
                <a:latin typeface="Helvetica Neue"/>
                <a:ea typeface="Helvetica Neue"/>
                <a:cs typeface="Helvetica Neue"/>
                <a:sym typeface="Helvetica Neue"/>
              </a:rPr>
              <a:t>2022 USDA Census of Agriculture</a:t>
            </a:r>
            <a:endParaRPr sz="2000" dirty="0">
              <a:solidFill>
                <a:schemeClr val="dk1"/>
              </a:solidFill>
              <a:latin typeface="Helvetica Neue"/>
              <a:ea typeface="Helvetica Neue"/>
              <a:cs typeface="Helvetica Neue"/>
              <a:sym typeface="Helvetica Neue"/>
            </a:endParaRPr>
          </a:p>
          <a:p>
            <a:pPr marL="914400" marR="0" lvl="1" indent="-317500" algn="l" rtl="0">
              <a:lnSpc>
                <a:spcPct val="150000"/>
              </a:lnSpc>
              <a:spcBef>
                <a:spcPts val="0"/>
              </a:spcBef>
              <a:spcAft>
                <a:spcPts val="0"/>
              </a:spcAft>
              <a:buClr>
                <a:srgbClr val="000000"/>
              </a:buClr>
              <a:buSzPts val="1400"/>
              <a:buFont typeface="Noto Sans Symbols"/>
              <a:buChar char="➢"/>
            </a:pPr>
            <a:r>
              <a:rPr lang="en-US" sz="1600" b="0" i="0" u="none" strike="noStrike" cap="none" dirty="0">
                <a:solidFill>
                  <a:srgbClr val="000000"/>
                </a:solidFill>
                <a:latin typeface="Helvetica Neue"/>
                <a:ea typeface="Helvetica Neue"/>
                <a:cs typeface="Helvetica Neue"/>
                <a:sym typeface="Helvetica Neue"/>
              </a:rPr>
              <a:t>County-level Inventory and Sales of Livestock and Aquaculture</a:t>
            </a:r>
            <a:endParaRPr sz="2000" b="0" i="0" u="none" strike="noStrike" cap="none" dirty="0">
              <a:solidFill>
                <a:schemeClr val="dk1"/>
              </a:solidFill>
              <a:latin typeface="Helvetica Neue"/>
              <a:ea typeface="Helvetica Neue"/>
              <a:cs typeface="Helvetica Neue"/>
              <a:sym typeface="Helvetica Neue"/>
            </a:endParaRPr>
          </a:p>
        </p:txBody>
      </p:sp>
      <p:sp>
        <p:nvSpPr>
          <p:cNvPr id="7" name="Google Shape;369;p17">
            <a:extLst>
              <a:ext uri="{FF2B5EF4-FFF2-40B4-BE49-F238E27FC236}">
                <a16:creationId xmlns:a16="http://schemas.microsoft.com/office/drawing/2014/main" id="{40669B35-2EF2-2EDC-2A2D-72D042F1C802}"/>
              </a:ext>
            </a:extLst>
          </p:cNvPr>
          <p:cNvSpPr txBox="1"/>
          <p:nvPr/>
        </p:nvSpPr>
        <p:spPr>
          <a:xfrm>
            <a:off x="4490720" y="894762"/>
            <a:ext cx="7397879" cy="570262"/>
          </a:xfrm>
          <a:prstGeom prst="rect">
            <a:avLst/>
          </a:pr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Helvetica Neue"/>
                <a:ea typeface="Helvetica Neue"/>
                <a:cs typeface="Helvetica Neue"/>
                <a:sym typeface="Helvetica Neue"/>
              </a:rPr>
              <a:t> </a:t>
            </a:r>
            <a:endParaRPr sz="1800">
              <a:solidFill>
                <a:schemeClr val="dk1"/>
              </a:solidFill>
              <a:latin typeface="Helvetica Neue"/>
              <a:ea typeface="Helvetica Neue"/>
              <a:cs typeface="Helvetica Neue"/>
              <a:sym typeface="Helvetica Neue"/>
            </a:endParaRPr>
          </a:p>
        </p:txBody>
      </p:sp>
      <p:grpSp>
        <p:nvGrpSpPr>
          <p:cNvPr id="8" name="Google Shape;370;p17">
            <a:extLst>
              <a:ext uri="{FF2B5EF4-FFF2-40B4-BE49-F238E27FC236}">
                <a16:creationId xmlns:a16="http://schemas.microsoft.com/office/drawing/2014/main" id="{120CA2A3-A4BB-047B-9C26-8665C97C527B}"/>
              </a:ext>
            </a:extLst>
          </p:cNvPr>
          <p:cNvGrpSpPr/>
          <p:nvPr/>
        </p:nvGrpSpPr>
        <p:grpSpPr>
          <a:xfrm>
            <a:off x="1698699" y="1765381"/>
            <a:ext cx="8512101" cy="5061330"/>
            <a:chOff x="822433" y="2237117"/>
            <a:chExt cx="7627575" cy="4601807"/>
          </a:xfrm>
        </p:grpSpPr>
        <p:pic>
          <p:nvPicPr>
            <p:cNvPr id="9" name="Google Shape;371;p17" descr="Map&#10;&#10;Description automatically generated">
              <a:extLst>
                <a:ext uri="{FF2B5EF4-FFF2-40B4-BE49-F238E27FC236}">
                  <a16:creationId xmlns:a16="http://schemas.microsoft.com/office/drawing/2014/main" id="{E2F37D0D-9FCB-57CF-505D-DD26DFA1D877}"/>
                </a:ext>
              </a:extLst>
            </p:cNvPr>
            <p:cNvPicPr preferRelativeResize="0"/>
            <p:nvPr/>
          </p:nvPicPr>
          <p:blipFill rotWithShape="1">
            <a:blip r:embed="rId3">
              <a:alphaModFix/>
            </a:blip>
            <a:srcRect/>
            <a:stretch/>
          </p:blipFill>
          <p:spPr>
            <a:xfrm>
              <a:off x="822433" y="2237117"/>
              <a:ext cx="7627575" cy="4601807"/>
            </a:xfrm>
            <a:prstGeom prst="rect">
              <a:avLst/>
            </a:prstGeom>
            <a:noFill/>
            <a:ln>
              <a:noFill/>
            </a:ln>
          </p:spPr>
        </p:pic>
        <p:sp>
          <p:nvSpPr>
            <p:cNvPr id="10" name="Google Shape;372;p17">
              <a:extLst>
                <a:ext uri="{FF2B5EF4-FFF2-40B4-BE49-F238E27FC236}">
                  <a16:creationId xmlns:a16="http://schemas.microsoft.com/office/drawing/2014/main" id="{7FD9B61D-9055-9E96-FA7F-858281872304}"/>
                </a:ext>
              </a:extLst>
            </p:cNvPr>
            <p:cNvSpPr txBox="1"/>
            <p:nvPr/>
          </p:nvSpPr>
          <p:spPr>
            <a:xfrm>
              <a:off x="1326720" y="4200674"/>
              <a:ext cx="12876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Helvetica Neue"/>
                  <a:ea typeface="Helvetica Neue"/>
                  <a:cs typeface="Helvetica Neue"/>
                  <a:sym typeface="Helvetica Neue"/>
                </a:rPr>
                <a:t>Beef Cattle</a:t>
              </a:r>
              <a:endParaRPr sz="1800">
                <a:solidFill>
                  <a:schemeClr val="dk1"/>
                </a:solidFill>
                <a:latin typeface="Helvetica Neue"/>
                <a:ea typeface="Helvetica Neue"/>
                <a:cs typeface="Helvetica Neue"/>
                <a:sym typeface="Helvetica Neue"/>
              </a:endParaRPr>
            </a:p>
          </p:txBody>
        </p:sp>
        <p:sp>
          <p:nvSpPr>
            <p:cNvPr id="11" name="Google Shape;373;p17">
              <a:extLst>
                <a:ext uri="{FF2B5EF4-FFF2-40B4-BE49-F238E27FC236}">
                  <a16:creationId xmlns:a16="http://schemas.microsoft.com/office/drawing/2014/main" id="{4D3C94BB-A466-3F7F-3CA4-6B2F3C9FE4CF}"/>
                </a:ext>
              </a:extLst>
            </p:cNvPr>
            <p:cNvSpPr txBox="1"/>
            <p:nvPr/>
          </p:nvSpPr>
          <p:spPr>
            <a:xfrm>
              <a:off x="6834605" y="4176194"/>
              <a:ext cx="12876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Helvetica Neue"/>
                  <a:ea typeface="Helvetica Neue"/>
                  <a:cs typeface="Helvetica Neue"/>
                  <a:sym typeface="Helvetica Neue"/>
                </a:rPr>
                <a:t>Equine</a:t>
              </a:r>
              <a:endParaRPr sz="1800">
                <a:solidFill>
                  <a:schemeClr val="dk1"/>
                </a:solidFill>
                <a:latin typeface="Helvetica Neue"/>
                <a:ea typeface="Helvetica Neue"/>
                <a:cs typeface="Helvetica Neue"/>
                <a:sym typeface="Helvetica Neue"/>
              </a:endParaRPr>
            </a:p>
          </p:txBody>
        </p:sp>
        <p:sp>
          <p:nvSpPr>
            <p:cNvPr id="12" name="Google Shape;374;p17">
              <a:extLst>
                <a:ext uri="{FF2B5EF4-FFF2-40B4-BE49-F238E27FC236}">
                  <a16:creationId xmlns:a16="http://schemas.microsoft.com/office/drawing/2014/main" id="{3B802472-9BB9-75FF-FA11-ABD8BD96F8B8}"/>
                </a:ext>
              </a:extLst>
            </p:cNvPr>
            <p:cNvSpPr txBox="1"/>
            <p:nvPr/>
          </p:nvSpPr>
          <p:spPr>
            <a:xfrm>
              <a:off x="1373926" y="6442131"/>
              <a:ext cx="12876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Helvetica Neue"/>
                  <a:ea typeface="Helvetica Neue"/>
                  <a:cs typeface="Helvetica Neue"/>
                  <a:sym typeface="Helvetica Neue"/>
                </a:rPr>
                <a:t>Poultry</a:t>
              </a:r>
              <a:endParaRPr sz="1800">
                <a:solidFill>
                  <a:schemeClr val="dk1"/>
                </a:solidFill>
                <a:latin typeface="Helvetica Neue"/>
                <a:ea typeface="Helvetica Neue"/>
                <a:cs typeface="Helvetica Neue"/>
                <a:sym typeface="Helvetica Neue"/>
              </a:endParaRPr>
            </a:p>
          </p:txBody>
        </p:sp>
        <p:sp>
          <p:nvSpPr>
            <p:cNvPr id="13" name="Google Shape;375;p17">
              <a:extLst>
                <a:ext uri="{FF2B5EF4-FFF2-40B4-BE49-F238E27FC236}">
                  <a16:creationId xmlns:a16="http://schemas.microsoft.com/office/drawing/2014/main" id="{835D7BE8-CD84-D6F7-677E-F0F33292A208}"/>
                </a:ext>
              </a:extLst>
            </p:cNvPr>
            <p:cNvSpPr txBox="1"/>
            <p:nvPr/>
          </p:nvSpPr>
          <p:spPr>
            <a:xfrm>
              <a:off x="4238550" y="4183240"/>
              <a:ext cx="12876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Helvetica Neue"/>
                  <a:ea typeface="Helvetica Neue"/>
                  <a:cs typeface="Helvetica Neue"/>
                  <a:sym typeface="Helvetica Neue"/>
                </a:rPr>
                <a:t>Dairy</a:t>
              </a:r>
              <a:endParaRPr sz="1800">
                <a:solidFill>
                  <a:schemeClr val="dk1"/>
                </a:solidFill>
                <a:latin typeface="Helvetica Neue"/>
                <a:ea typeface="Helvetica Neue"/>
                <a:cs typeface="Helvetica Neue"/>
                <a:sym typeface="Helvetica Neue"/>
              </a:endParaRPr>
            </a:p>
          </p:txBody>
        </p:sp>
        <p:sp>
          <p:nvSpPr>
            <p:cNvPr id="14" name="Google Shape;376;p17">
              <a:extLst>
                <a:ext uri="{FF2B5EF4-FFF2-40B4-BE49-F238E27FC236}">
                  <a16:creationId xmlns:a16="http://schemas.microsoft.com/office/drawing/2014/main" id="{BDA9A9D3-F9B2-0CAC-C7F4-4154F6D3A607}"/>
                </a:ext>
              </a:extLst>
            </p:cNvPr>
            <p:cNvSpPr txBox="1"/>
            <p:nvPr/>
          </p:nvSpPr>
          <p:spPr>
            <a:xfrm>
              <a:off x="4372050" y="6442131"/>
              <a:ext cx="12876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Helvetica Neue"/>
                  <a:ea typeface="Helvetica Neue"/>
                  <a:cs typeface="Helvetica Neue"/>
                  <a:sym typeface="Helvetica Neue"/>
                </a:rPr>
                <a:t>Bees</a:t>
              </a:r>
              <a:endParaRPr sz="1800">
                <a:solidFill>
                  <a:schemeClr val="dk1"/>
                </a:solidFill>
                <a:latin typeface="Helvetica Neue"/>
                <a:ea typeface="Helvetica Neue"/>
                <a:cs typeface="Helvetica Neue"/>
                <a:sym typeface="Helvetica Neue"/>
              </a:endParaRPr>
            </a:p>
          </p:txBody>
        </p:sp>
      </p:grpSp>
    </p:spTree>
    <p:extLst>
      <p:ext uri="{BB962C8B-B14F-4D97-AF65-F5344CB8AC3E}">
        <p14:creationId xmlns:p14="http://schemas.microsoft.com/office/powerpoint/2010/main" val="472274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1;p18">
            <a:extLst>
              <a:ext uri="{FF2B5EF4-FFF2-40B4-BE49-F238E27FC236}">
                <a16:creationId xmlns:a16="http://schemas.microsoft.com/office/drawing/2014/main" id="{C7874947-A10C-B372-C68C-F396D83D9E68}"/>
              </a:ext>
            </a:extLst>
          </p:cNvPr>
          <p:cNvSpPr txBox="1">
            <a:spLocks noGrp="1"/>
          </p:cNvSpPr>
          <p:nvPr>
            <p:ph type="title"/>
          </p:nvPr>
        </p:nvSpPr>
        <p:spPr>
          <a:xfrm>
            <a:off x="153565" y="379257"/>
            <a:ext cx="5942435" cy="399726"/>
          </a:xfrm>
          <a:prstGeom prst="rect">
            <a:avLst/>
          </a:prstGeom>
          <a:noFill/>
          <a:ln>
            <a:noFill/>
          </a:ln>
        </p:spPr>
        <p:txBody>
          <a:bodyPr spcFirstLastPara="1" wrap="square" lIns="91425" tIns="45700" rIns="91425" bIns="45700" anchor="ctr" anchorCtr="0">
            <a:noAutofit/>
          </a:bodyPr>
          <a:lstStyle/>
          <a:p>
            <a:pPr algn="ctr">
              <a:buSzPts val="3300"/>
            </a:pPr>
            <a:r>
              <a:rPr lang="en-US" sz="2400" dirty="0">
                <a:latin typeface="+mj-lt"/>
                <a:sym typeface="Helvetica Neue"/>
              </a:rPr>
              <a:t>Assets - Agricultural Building &amp; Value</a:t>
            </a:r>
            <a:endParaRPr sz="2400" dirty="0">
              <a:latin typeface="+mj-lt"/>
              <a:sym typeface="Helvetica Neue"/>
            </a:endParaRPr>
          </a:p>
        </p:txBody>
      </p:sp>
      <p:sp>
        <p:nvSpPr>
          <p:cNvPr id="6" name="Google Shape;382;p18">
            <a:extLst>
              <a:ext uri="{FF2B5EF4-FFF2-40B4-BE49-F238E27FC236}">
                <a16:creationId xmlns:a16="http://schemas.microsoft.com/office/drawing/2014/main" id="{C3A84B9E-0812-F46E-2AD3-4C5B7F7116F6}"/>
              </a:ext>
            </a:extLst>
          </p:cNvPr>
          <p:cNvSpPr txBox="1"/>
          <p:nvPr/>
        </p:nvSpPr>
        <p:spPr>
          <a:xfrm>
            <a:off x="352864" y="1292807"/>
            <a:ext cx="6058096" cy="19389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400"/>
              <a:buFont typeface="Noto Sans Symbols"/>
              <a:buChar char="❖"/>
            </a:pPr>
            <a:r>
              <a:rPr lang="en-US" sz="1600" b="1" dirty="0">
                <a:latin typeface="Helvetica Neue"/>
                <a:sym typeface="Helvetica Neue"/>
              </a:rPr>
              <a:t>Florida Agriculture Building Footprint Geospatial Data </a:t>
            </a:r>
            <a:endParaRPr sz="1600" b="1" dirty="0">
              <a:latin typeface="Helvetica Neue"/>
              <a:sym typeface="Helvetica Neue"/>
            </a:endParaRPr>
          </a:p>
          <a:p>
            <a:pPr marL="742950" marR="0" lvl="1" indent="-285750" algn="l" rtl="0">
              <a:lnSpc>
                <a:spcPct val="150000"/>
              </a:lnSpc>
              <a:spcBef>
                <a:spcPts val="0"/>
              </a:spcBef>
              <a:spcAft>
                <a:spcPts val="0"/>
              </a:spcAft>
              <a:buClr>
                <a:srgbClr val="000000"/>
              </a:buClr>
              <a:buSzPts val="1400"/>
              <a:buFont typeface="Arial" panose="020B0604020202020204" pitchFamily="34" charset="0"/>
              <a:buChar char="•"/>
            </a:pPr>
            <a:r>
              <a:rPr lang="en-US" sz="1600" dirty="0">
                <a:latin typeface="Helvetica Neue"/>
                <a:sym typeface="Helvetica Neue"/>
              </a:rPr>
              <a:t>Extracted from USA Structures database</a:t>
            </a:r>
            <a:endParaRPr sz="1600" dirty="0">
              <a:latin typeface="Helvetica Neue"/>
            </a:endParaRPr>
          </a:p>
          <a:p>
            <a:pPr marL="1200150" marR="0" lvl="2" indent="-285750" algn="l" rtl="0">
              <a:lnSpc>
                <a:spcPct val="150000"/>
              </a:lnSpc>
              <a:spcBef>
                <a:spcPts val="0"/>
              </a:spcBef>
              <a:spcAft>
                <a:spcPts val="0"/>
              </a:spcAft>
              <a:buClr>
                <a:srgbClr val="000000"/>
              </a:buClr>
              <a:buSzPts val="1400"/>
              <a:buFont typeface="Arial" panose="020B0604020202020204" pitchFamily="34" charset="0"/>
              <a:buChar char="•"/>
            </a:pPr>
            <a:r>
              <a:rPr lang="en-US" sz="1600" dirty="0">
                <a:latin typeface="Helvetica Neue"/>
                <a:sym typeface="Helvetica Neue"/>
              </a:rPr>
              <a:t>Greater than 450 square feet</a:t>
            </a:r>
            <a:endParaRPr sz="1600" dirty="0">
              <a:latin typeface="Helvetica Neue"/>
            </a:endParaRPr>
          </a:p>
          <a:p>
            <a:pPr marL="1200150" marR="0" lvl="2" indent="-285750" algn="l" rtl="0">
              <a:lnSpc>
                <a:spcPct val="150000"/>
              </a:lnSpc>
              <a:spcBef>
                <a:spcPts val="0"/>
              </a:spcBef>
              <a:spcAft>
                <a:spcPts val="0"/>
              </a:spcAft>
              <a:buClr>
                <a:srgbClr val="000000"/>
              </a:buClr>
              <a:buSzPts val="1400"/>
              <a:buFont typeface="Arial" panose="020B0604020202020204" pitchFamily="34" charset="0"/>
              <a:buChar char="•"/>
            </a:pPr>
            <a:r>
              <a:rPr lang="en-US" sz="1600" dirty="0">
                <a:latin typeface="Helvetica Neue"/>
                <a:sym typeface="Helvetica Neue"/>
              </a:rPr>
              <a:t>Building area, height</a:t>
            </a:r>
            <a:endParaRPr sz="1600" dirty="0">
              <a:latin typeface="Helvetica Neue"/>
            </a:endParaRPr>
          </a:p>
          <a:p>
            <a:pPr marL="1200150" marR="0" lvl="2" indent="-285750" algn="l" rtl="0">
              <a:lnSpc>
                <a:spcPct val="150000"/>
              </a:lnSpc>
              <a:spcBef>
                <a:spcPts val="0"/>
              </a:spcBef>
              <a:spcAft>
                <a:spcPts val="0"/>
              </a:spcAft>
              <a:buClr>
                <a:srgbClr val="000000"/>
              </a:buClr>
              <a:buSzPts val="1400"/>
              <a:buFont typeface="Arial" panose="020B0604020202020204" pitchFamily="34" charset="0"/>
              <a:buChar char="•"/>
            </a:pPr>
            <a:r>
              <a:rPr lang="en-US" sz="1600" dirty="0">
                <a:latin typeface="Helvetica Neue"/>
                <a:sym typeface="Helvetica Neue"/>
              </a:rPr>
              <a:t>Building occupancy type </a:t>
            </a:r>
            <a:endParaRPr sz="1600" dirty="0">
              <a:latin typeface="Helvetica Neue"/>
              <a:sym typeface="Helvetica Neue"/>
            </a:endParaRPr>
          </a:p>
        </p:txBody>
      </p:sp>
      <p:pic>
        <p:nvPicPr>
          <p:cNvPr id="8" name="Google Shape;384;p18" descr="Example Occupancy Types">
            <a:extLst>
              <a:ext uri="{FF2B5EF4-FFF2-40B4-BE49-F238E27FC236}">
                <a16:creationId xmlns:a16="http://schemas.microsoft.com/office/drawing/2014/main" id="{2CC9421F-4614-AC59-E979-BF1E9D1C4AA0}"/>
              </a:ext>
            </a:extLst>
          </p:cNvPr>
          <p:cNvPicPr preferRelativeResize="0"/>
          <p:nvPr/>
        </p:nvPicPr>
        <p:blipFill rotWithShape="1">
          <a:blip r:embed="rId2">
            <a:alphaModFix/>
          </a:blip>
          <a:srcRect/>
          <a:stretch/>
        </p:blipFill>
        <p:spPr>
          <a:xfrm>
            <a:off x="718820" y="3515360"/>
            <a:ext cx="3937000" cy="2844800"/>
          </a:xfrm>
          <a:prstGeom prst="rect">
            <a:avLst/>
          </a:prstGeom>
          <a:noFill/>
          <a:ln>
            <a:noFill/>
          </a:ln>
        </p:spPr>
      </p:pic>
      <p:pic>
        <p:nvPicPr>
          <p:cNvPr id="10" name="Google Shape;391;p19" descr="Map&#10;&#10;Description automatically generated">
            <a:extLst>
              <a:ext uri="{FF2B5EF4-FFF2-40B4-BE49-F238E27FC236}">
                <a16:creationId xmlns:a16="http://schemas.microsoft.com/office/drawing/2014/main" id="{747F2B82-B7FC-217A-A6CF-6E1C6DC4BD41}"/>
              </a:ext>
            </a:extLst>
          </p:cNvPr>
          <p:cNvPicPr preferRelativeResize="0"/>
          <p:nvPr/>
        </p:nvPicPr>
        <p:blipFill rotWithShape="1">
          <a:blip r:embed="rId3">
            <a:alphaModFix/>
          </a:blip>
          <a:srcRect/>
          <a:stretch/>
        </p:blipFill>
        <p:spPr>
          <a:xfrm>
            <a:off x="6644640" y="2184400"/>
            <a:ext cx="5001456" cy="4450079"/>
          </a:xfrm>
          <a:prstGeom prst="rect">
            <a:avLst/>
          </a:prstGeom>
          <a:noFill/>
          <a:ln w="9525" cap="flat" cmpd="sng">
            <a:solidFill>
              <a:schemeClr val="dk1"/>
            </a:solidFill>
            <a:prstDash val="solid"/>
            <a:round/>
            <a:headEnd type="none" w="sm" len="sm"/>
            <a:tailEnd type="none" w="sm" len="sm"/>
          </a:ln>
        </p:spPr>
      </p:pic>
      <p:sp>
        <p:nvSpPr>
          <p:cNvPr id="11" name="Google Shape;392;p19">
            <a:extLst>
              <a:ext uri="{FF2B5EF4-FFF2-40B4-BE49-F238E27FC236}">
                <a16:creationId xmlns:a16="http://schemas.microsoft.com/office/drawing/2014/main" id="{BC472EBE-5792-A511-C372-4C3340BA6415}"/>
              </a:ext>
            </a:extLst>
          </p:cNvPr>
          <p:cNvSpPr txBox="1"/>
          <p:nvPr/>
        </p:nvSpPr>
        <p:spPr>
          <a:xfrm>
            <a:off x="6502400" y="379257"/>
            <a:ext cx="5689600" cy="15696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400"/>
              <a:buFont typeface="Noto Sans Symbols"/>
              <a:buChar char="❖"/>
            </a:pPr>
            <a:r>
              <a:rPr lang="en-US" sz="1600" b="1" dirty="0">
                <a:solidFill>
                  <a:srgbClr val="000000"/>
                </a:solidFill>
                <a:latin typeface="Helvetica Neue"/>
                <a:ea typeface="Helvetica Neue"/>
                <a:cs typeface="Helvetica Neue"/>
                <a:sym typeface="Helvetica Neue"/>
              </a:rPr>
              <a:t>2017 USDA Census of Agriculture</a:t>
            </a:r>
            <a:endParaRPr lang="en-US" sz="2000" b="1" dirty="0">
              <a:solidFill>
                <a:schemeClr val="dk1"/>
              </a:solidFill>
              <a:latin typeface="Helvetica Neue"/>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en-US" sz="1600" b="0" i="0" u="none" strike="noStrike" cap="none" dirty="0">
                <a:solidFill>
                  <a:srgbClr val="000000"/>
                </a:solidFill>
                <a:latin typeface="Helvetica Neue"/>
                <a:ea typeface="Helvetica Neue"/>
                <a:cs typeface="Helvetica Neue"/>
                <a:sym typeface="Helvetica Neue"/>
              </a:rPr>
              <a:t>County-level value per acre of farmland and buildings </a:t>
            </a:r>
          </a:p>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en-US" sz="1600" dirty="0">
                <a:latin typeface="Helvetica Neue"/>
                <a:ea typeface="Helvetica Neue"/>
                <a:cs typeface="Helvetica Neue"/>
                <a:sym typeface="Helvetica Neue"/>
              </a:rPr>
              <a:t>Ratio of “improvements value” and “land value” of Florida agricultural parcels</a:t>
            </a:r>
            <a:endParaRPr sz="2000" b="0" i="0" u="none" strike="noStrike" cap="none"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79659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00;p20">
            <a:extLst>
              <a:ext uri="{FF2B5EF4-FFF2-40B4-BE49-F238E27FC236}">
                <a16:creationId xmlns:a16="http://schemas.microsoft.com/office/drawing/2014/main" id="{7A3E2961-25D3-18CB-0A5A-12860916A1DA}"/>
              </a:ext>
            </a:extLst>
          </p:cNvPr>
          <p:cNvSpPr txBox="1">
            <a:spLocks noGrp="1"/>
          </p:cNvSpPr>
          <p:nvPr>
            <p:ph type="title"/>
          </p:nvPr>
        </p:nvSpPr>
        <p:spPr>
          <a:xfrm>
            <a:off x="-822960" y="272908"/>
            <a:ext cx="8229600" cy="738623"/>
          </a:xfrm>
          <a:prstGeom prst="rect">
            <a:avLst/>
          </a:prstGeom>
          <a:noFill/>
          <a:ln>
            <a:noFill/>
          </a:ln>
        </p:spPr>
        <p:txBody>
          <a:bodyPr spcFirstLastPara="1" wrap="square" lIns="91425" tIns="45700" rIns="91425" bIns="45700" anchor="ctr" anchorCtr="0">
            <a:spAutoFit/>
          </a:bodyPr>
          <a:lstStyle/>
          <a:p>
            <a:pPr marL="0" lvl="0" indent="0" algn="ctr" rtl="0">
              <a:lnSpc>
                <a:spcPct val="150000"/>
              </a:lnSpc>
              <a:spcBef>
                <a:spcPts val="0"/>
              </a:spcBef>
              <a:spcAft>
                <a:spcPts val="0"/>
              </a:spcAft>
              <a:buClr>
                <a:srgbClr val="000000"/>
              </a:buClr>
              <a:buSzPts val="2400"/>
              <a:buFont typeface="Helvetica Neue"/>
              <a:buNone/>
            </a:pPr>
            <a:r>
              <a:rPr lang="en-US" sz="2800" dirty="0">
                <a:latin typeface="+mj-lt"/>
                <a:sym typeface="Helvetica Neue"/>
              </a:rPr>
              <a:t>Assets - Machinery and Equipment</a:t>
            </a:r>
            <a:endParaRPr sz="2800" dirty="0">
              <a:latin typeface="+mj-lt"/>
              <a:sym typeface="Helvetica Neue"/>
            </a:endParaRPr>
          </a:p>
        </p:txBody>
      </p:sp>
      <p:sp>
        <p:nvSpPr>
          <p:cNvPr id="6" name="Google Shape;401;p20">
            <a:extLst>
              <a:ext uri="{FF2B5EF4-FFF2-40B4-BE49-F238E27FC236}">
                <a16:creationId xmlns:a16="http://schemas.microsoft.com/office/drawing/2014/main" id="{CE088FA4-B947-3880-81E6-06BCB5B13632}"/>
              </a:ext>
            </a:extLst>
          </p:cNvPr>
          <p:cNvSpPr txBox="1"/>
          <p:nvPr/>
        </p:nvSpPr>
        <p:spPr>
          <a:xfrm>
            <a:off x="320857" y="1077248"/>
            <a:ext cx="7506000" cy="830956"/>
          </a:xfrm>
          <a:prstGeom prst="rect">
            <a:avLst/>
          </a:prstGeom>
          <a:noFill/>
          <a:ln>
            <a:noFill/>
          </a:ln>
        </p:spPr>
        <p:txBody>
          <a:bodyPr spcFirstLastPara="1" wrap="square" lIns="91425" tIns="45700" rIns="91425" bIns="45700" anchor="t" anchorCtr="0">
            <a:spAutoFit/>
          </a:bodyPr>
          <a:lstStyle/>
          <a:p>
            <a:pPr marL="285750" marR="0" lvl="0" indent="-298450" algn="l" rtl="0">
              <a:lnSpc>
                <a:spcPct val="150000"/>
              </a:lnSpc>
              <a:spcBef>
                <a:spcPts val="0"/>
              </a:spcBef>
              <a:spcAft>
                <a:spcPts val="0"/>
              </a:spcAft>
              <a:buClr>
                <a:srgbClr val="000000"/>
              </a:buClr>
              <a:buSzPts val="1600"/>
              <a:buFont typeface="Noto Sans Symbols"/>
              <a:buChar char="❖"/>
            </a:pPr>
            <a:r>
              <a:rPr lang="en-US" sz="1600" b="1" dirty="0">
                <a:solidFill>
                  <a:srgbClr val="000000"/>
                </a:solidFill>
                <a:latin typeface="Helvetica Neue"/>
                <a:ea typeface="Helvetica Neue"/>
                <a:cs typeface="Helvetica Neue"/>
                <a:sym typeface="Helvetica Neue"/>
              </a:rPr>
              <a:t>2022 USDA Census of Agriculture</a:t>
            </a:r>
            <a:endParaRPr sz="1600" b="1" dirty="0">
              <a:solidFill>
                <a:schemeClr val="dk1"/>
              </a:solidFill>
              <a:latin typeface="Helvetica Neue"/>
              <a:ea typeface="Helvetica Neue"/>
              <a:cs typeface="Helvetica Neue"/>
              <a:sym typeface="Helvetica Neue"/>
            </a:endParaRPr>
          </a:p>
          <a:p>
            <a:pPr marL="914400" marR="0" lvl="1" indent="-330200" algn="l" rtl="0">
              <a:lnSpc>
                <a:spcPct val="150000"/>
              </a:lnSpc>
              <a:spcBef>
                <a:spcPts val="0"/>
              </a:spcBef>
              <a:spcAft>
                <a:spcPts val="0"/>
              </a:spcAft>
              <a:buClr>
                <a:srgbClr val="000000"/>
              </a:buClr>
              <a:buSzPts val="1600"/>
              <a:buFont typeface="Noto Sans Symbols"/>
              <a:buChar char="➢"/>
            </a:pPr>
            <a:r>
              <a:rPr lang="en-US" sz="1600" b="0" i="0" u="none" strike="noStrike" cap="none" dirty="0">
                <a:solidFill>
                  <a:srgbClr val="000000"/>
                </a:solidFill>
                <a:latin typeface="Helvetica Neue"/>
                <a:ea typeface="Helvetica Neue"/>
                <a:cs typeface="Helvetica Neue"/>
                <a:sym typeface="Helvetica Neue"/>
              </a:rPr>
              <a:t>County-level farm and machinery and equipment data</a:t>
            </a:r>
            <a:endParaRPr sz="1600" b="0" i="0" u="none" strike="noStrike" cap="none" dirty="0">
              <a:solidFill>
                <a:schemeClr val="dk1"/>
              </a:solidFill>
              <a:latin typeface="Helvetica Neue"/>
              <a:ea typeface="Helvetica Neue"/>
              <a:cs typeface="Helvetica Neue"/>
              <a:sym typeface="Helvetica Neue"/>
            </a:endParaRPr>
          </a:p>
        </p:txBody>
      </p:sp>
      <p:pic>
        <p:nvPicPr>
          <p:cNvPr id="8" name="Google Shape;403;p20" descr="Map&#10;&#10;Description automatically generated">
            <a:extLst>
              <a:ext uri="{FF2B5EF4-FFF2-40B4-BE49-F238E27FC236}">
                <a16:creationId xmlns:a16="http://schemas.microsoft.com/office/drawing/2014/main" id="{1AF60BD3-E9EA-91FE-A251-0C6251F0B721}"/>
              </a:ext>
            </a:extLst>
          </p:cNvPr>
          <p:cNvPicPr preferRelativeResize="0"/>
          <p:nvPr/>
        </p:nvPicPr>
        <p:blipFill rotWithShape="1">
          <a:blip r:embed="rId2">
            <a:alphaModFix/>
          </a:blip>
          <a:srcRect/>
          <a:stretch/>
        </p:blipFill>
        <p:spPr>
          <a:xfrm>
            <a:off x="454057" y="2649255"/>
            <a:ext cx="4483048" cy="3800924"/>
          </a:xfrm>
          <a:prstGeom prst="rect">
            <a:avLst/>
          </a:prstGeom>
          <a:noFill/>
          <a:ln w="9525" cap="flat" cmpd="sng">
            <a:solidFill>
              <a:schemeClr val="dk1"/>
            </a:solidFill>
            <a:prstDash val="solid"/>
            <a:round/>
            <a:headEnd type="none" w="sm" len="sm"/>
            <a:tailEnd type="none" w="sm" len="sm"/>
          </a:ln>
        </p:spPr>
      </p:pic>
      <p:pic>
        <p:nvPicPr>
          <p:cNvPr id="9" name="Google Shape;404;p20">
            <a:extLst>
              <a:ext uri="{FF2B5EF4-FFF2-40B4-BE49-F238E27FC236}">
                <a16:creationId xmlns:a16="http://schemas.microsoft.com/office/drawing/2014/main" id="{7889B7D1-1924-5D13-4190-114EE9A019BB}"/>
              </a:ext>
            </a:extLst>
          </p:cNvPr>
          <p:cNvPicPr preferRelativeResize="0"/>
          <p:nvPr/>
        </p:nvPicPr>
        <p:blipFill rotWithShape="1">
          <a:blip r:embed="rId3">
            <a:alphaModFix/>
          </a:blip>
          <a:srcRect/>
          <a:stretch/>
        </p:blipFill>
        <p:spPr>
          <a:xfrm>
            <a:off x="320857" y="1882915"/>
            <a:ext cx="6427621" cy="435028"/>
          </a:xfrm>
          <a:prstGeom prst="rect">
            <a:avLst/>
          </a:prstGeom>
          <a:noFill/>
          <a:ln>
            <a:noFill/>
          </a:ln>
        </p:spPr>
      </p:pic>
      <p:sp>
        <p:nvSpPr>
          <p:cNvPr id="10" name="Google Shape;410;p21">
            <a:extLst>
              <a:ext uri="{FF2B5EF4-FFF2-40B4-BE49-F238E27FC236}">
                <a16:creationId xmlns:a16="http://schemas.microsoft.com/office/drawing/2014/main" id="{12D6FFBF-DC25-E95F-563E-7867D9EC0B9B}"/>
              </a:ext>
            </a:extLst>
          </p:cNvPr>
          <p:cNvSpPr txBox="1"/>
          <p:nvPr/>
        </p:nvSpPr>
        <p:spPr>
          <a:xfrm>
            <a:off x="6748478" y="205853"/>
            <a:ext cx="7506000" cy="338700"/>
          </a:xfrm>
          <a:prstGeom prst="rect">
            <a:avLst/>
          </a:prstGeom>
          <a:noFill/>
          <a:ln>
            <a:noFill/>
          </a:ln>
        </p:spPr>
        <p:txBody>
          <a:bodyPr spcFirstLastPara="1" wrap="square" lIns="91425" tIns="45700" rIns="91425" bIns="45700" anchor="t" anchorCtr="0">
            <a:spAutoFit/>
          </a:bodyPr>
          <a:lstStyle/>
          <a:p>
            <a:pPr marL="285750" marR="0" lvl="0" indent="-298450" algn="l" rtl="0">
              <a:lnSpc>
                <a:spcPct val="150000"/>
              </a:lnSpc>
              <a:spcBef>
                <a:spcPts val="0"/>
              </a:spcBef>
              <a:spcAft>
                <a:spcPts val="0"/>
              </a:spcAft>
              <a:buClr>
                <a:srgbClr val="000000"/>
              </a:buClr>
              <a:buSzPts val="1600"/>
              <a:buFont typeface="Noto Sans Symbols"/>
              <a:buChar char="❖"/>
            </a:pPr>
            <a:r>
              <a:rPr lang="en-US" sz="1600" b="1" dirty="0">
                <a:solidFill>
                  <a:srgbClr val="000000"/>
                </a:solidFill>
                <a:latin typeface="Helvetica Neue"/>
                <a:ea typeface="Helvetica Neue"/>
                <a:cs typeface="Helvetica Neue"/>
                <a:sym typeface="Helvetica Neue"/>
              </a:rPr>
              <a:t>FSAID Irrigation Lands Geodatabase</a:t>
            </a:r>
            <a:endParaRPr sz="1600" b="1" dirty="0">
              <a:solidFill>
                <a:schemeClr val="dk1"/>
              </a:solidFill>
              <a:latin typeface="Helvetica Neue"/>
              <a:ea typeface="Helvetica Neue"/>
              <a:cs typeface="Helvetica Neue"/>
              <a:sym typeface="Helvetica Neue"/>
            </a:endParaRPr>
          </a:p>
        </p:txBody>
      </p:sp>
      <p:pic>
        <p:nvPicPr>
          <p:cNvPr id="11" name="Google Shape;411;p21" descr="Map&#10;&#10;Description automatically generated">
            <a:extLst>
              <a:ext uri="{FF2B5EF4-FFF2-40B4-BE49-F238E27FC236}">
                <a16:creationId xmlns:a16="http://schemas.microsoft.com/office/drawing/2014/main" id="{0FB56359-39FE-D0AC-951D-B0309EF66F98}"/>
              </a:ext>
            </a:extLst>
          </p:cNvPr>
          <p:cNvPicPr preferRelativeResize="0"/>
          <p:nvPr/>
        </p:nvPicPr>
        <p:blipFill rotWithShape="1">
          <a:blip r:embed="rId4">
            <a:alphaModFix/>
          </a:blip>
          <a:srcRect/>
          <a:stretch/>
        </p:blipFill>
        <p:spPr>
          <a:xfrm>
            <a:off x="6959600" y="879996"/>
            <a:ext cx="4205457" cy="3538517"/>
          </a:xfrm>
          <a:prstGeom prst="rect">
            <a:avLst/>
          </a:prstGeom>
          <a:noFill/>
          <a:ln>
            <a:noFill/>
          </a:ln>
        </p:spPr>
      </p:pic>
      <p:graphicFrame>
        <p:nvGraphicFramePr>
          <p:cNvPr id="12" name="Google Shape;412;p21">
            <a:extLst>
              <a:ext uri="{FF2B5EF4-FFF2-40B4-BE49-F238E27FC236}">
                <a16:creationId xmlns:a16="http://schemas.microsoft.com/office/drawing/2014/main" id="{E70D7DC5-15DC-5302-F3DD-D098C1865289}"/>
              </a:ext>
            </a:extLst>
          </p:cNvPr>
          <p:cNvGraphicFramePr/>
          <p:nvPr>
            <p:extLst>
              <p:ext uri="{D42A27DB-BD31-4B8C-83A1-F6EECF244321}">
                <p14:modId xmlns:p14="http://schemas.microsoft.com/office/powerpoint/2010/main" val="3568039206"/>
              </p:ext>
            </p:extLst>
          </p:nvPr>
        </p:nvGraphicFramePr>
        <p:xfrm>
          <a:off x="6959600" y="4355102"/>
          <a:ext cx="4397042" cy="1923800"/>
        </p:xfrm>
        <a:graphic>
          <a:graphicData uri="http://schemas.openxmlformats.org/drawingml/2006/table">
            <a:tbl>
              <a:tblPr>
                <a:tableStyleId>{35758FB7-9AC5-4552-8A53-C91805E547FA}</a:tableStyleId>
              </a:tblPr>
              <a:tblGrid>
                <a:gridCol w="2752568">
                  <a:extLst>
                    <a:ext uri="{9D8B030D-6E8A-4147-A177-3AD203B41FA5}">
                      <a16:colId xmlns:a16="http://schemas.microsoft.com/office/drawing/2014/main" val="20000"/>
                    </a:ext>
                  </a:extLst>
                </a:gridCol>
                <a:gridCol w="1644474">
                  <a:extLst>
                    <a:ext uri="{9D8B030D-6E8A-4147-A177-3AD203B41FA5}">
                      <a16:colId xmlns:a16="http://schemas.microsoft.com/office/drawing/2014/main" val="20001"/>
                    </a:ext>
                  </a:extLst>
                </a:gridCol>
              </a:tblGrid>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1" u="none" strike="noStrike" cap="none" dirty="0">
                          <a:sym typeface="Helvetica Neue"/>
                        </a:rPr>
                        <a:t>Irrigation System</a:t>
                      </a:r>
                      <a:endParaRPr sz="1200" b="1" u="none" strike="noStrike" cap="none" dirty="0">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b="1" u="none" strike="noStrike" cap="none">
                          <a:sym typeface="Helvetica Neue"/>
                        </a:rPr>
                        <a:t> Acreage </a:t>
                      </a:r>
                      <a:endParaRPr sz="1200" b="1"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0"/>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Gravity Systems</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891,338</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1"/>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Micro Spray</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500,308</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2"/>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dirty="0">
                          <a:sym typeface="Helvetica Neue"/>
                        </a:rPr>
                        <a:t>Center Pivot / Lateral Move</a:t>
                      </a:r>
                      <a:endParaRPr sz="1200" b="0" u="none" strike="noStrike" cap="none" dirty="0">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230,790</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3"/>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Drip</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151,997</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4"/>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Impact Sprinkler</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31,190</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5"/>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Container Nursery</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a:sym typeface="Helvetica Neue"/>
                        </a:rPr>
                        <a:t>29,807</a:t>
                      </a:r>
                      <a:endParaRPr sz="1200" u="none" strike="noStrike" cap="none">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6"/>
                  </a:ext>
                </a:extLst>
              </a:tr>
              <a:tr h="146953">
                <a:tc>
                  <a:txBody>
                    <a:bodyPr/>
                    <a:lstStyle/>
                    <a:p>
                      <a:pPr marL="0" marR="0" lvl="0" indent="0" algn="l" rtl="0">
                        <a:lnSpc>
                          <a:spcPct val="150000"/>
                        </a:lnSpc>
                        <a:spcBef>
                          <a:spcPts val="0"/>
                        </a:spcBef>
                        <a:spcAft>
                          <a:spcPts val="0"/>
                        </a:spcAft>
                        <a:buClr>
                          <a:schemeClr val="dk1"/>
                        </a:buClr>
                        <a:buSzPts val="1100"/>
                        <a:buFont typeface="Helvetica Neue"/>
                        <a:buNone/>
                      </a:pPr>
                      <a:r>
                        <a:rPr lang="en-US" sz="1200" b="0" u="none" strike="noStrike" cap="none">
                          <a:sym typeface="Helvetica Neue"/>
                        </a:rPr>
                        <a:t>Traveling Gun</a:t>
                      </a:r>
                      <a:endParaRPr sz="1200" b="0" u="none" strike="noStrike" cap="none">
                        <a:latin typeface="Helvetica Neue"/>
                        <a:ea typeface="Helvetica Neue"/>
                        <a:cs typeface="Helvetica Neue"/>
                        <a:sym typeface="Helvetica Neue"/>
                      </a:endParaRPr>
                    </a:p>
                  </a:txBody>
                  <a:tcPr marL="68575" marR="68575" marT="0" marB="0" anchor="ctr"/>
                </a:tc>
                <a:tc>
                  <a:txBody>
                    <a:bodyPr/>
                    <a:lstStyle/>
                    <a:p>
                      <a:pPr marL="0" marR="0" lvl="0" indent="0" algn="r" rtl="0">
                        <a:lnSpc>
                          <a:spcPct val="150000"/>
                        </a:lnSpc>
                        <a:spcBef>
                          <a:spcPts val="0"/>
                        </a:spcBef>
                        <a:spcAft>
                          <a:spcPts val="0"/>
                        </a:spcAft>
                        <a:buClr>
                          <a:schemeClr val="dk1"/>
                        </a:buClr>
                        <a:buSzPts val="1100"/>
                        <a:buFont typeface="Helvetica Neue"/>
                        <a:buNone/>
                      </a:pPr>
                      <a:r>
                        <a:rPr lang="en-US" sz="1200" u="none" strike="noStrike" cap="none" dirty="0">
                          <a:sym typeface="Helvetica Neue"/>
                        </a:rPr>
                        <a:t>28,310</a:t>
                      </a:r>
                      <a:endParaRPr sz="1200" u="none" strike="noStrike" cap="none" dirty="0">
                        <a:latin typeface="Helvetica Neue"/>
                        <a:ea typeface="Helvetica Neue"/>
                        <a:cs typeface="Helvetica Neue"/>
                        <a:sym typeface="Helvetica Neue"/>
                      </a:endParaRPr>
                    </a:p>
                  </a:txBody>
                  <a:tcPr marL="68575" marR="68575"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8801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4" name="Title 1">
            <a:extLst>
              <a:ext uri="{FF2B5EF4-FFF2-40B4-BE49-F238E27FC236}">
                <a16:creationId xmlns:a16="http://schemas.microsoft.com/office/drawing/2014/main" id="{CE1D4162-C29D-DE1E-7820-5A6CD18DC54B}"/>
              </a:ext>
            </a:extLst>
          </p:cNvPr>
          <p:cNvSpPr txBox="1">
            <a:spLocks/>
          </p:cNvSpPr>
          <p:nvPr/>
        </p:nvSpPr>
        <p:spPr>
          <a:xfrm>
            <a:off x="1201516" y="103094"/>
            <a:ext cx="9296400" cy="7485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lumMod val="75000"/>
                  </a:schemeClr>
                </a:solidFill>
                <a:latin typeface="+mj-lt"/>
                <a:ea typeface="+mj-ea"/>
                <a:cs typeface="+mj-cs"/>
              </a:defRPr>
            </a:lvl1pPr>
          </a:lstStyle>
          <a:p>
            <a:pPr algn="ctr"/>
            <a:r>
              <a:rPr lang="en-US" altLang="zh-CN" sz="3200" b="1" dirty="0">
                <a:solidFill>
                  <a:srgbClr val="17365D"/>
                </a:solidFill>
                <a:latin typeface="Helvetica" panose="020B0604020202020204" pitchFamily="34" charset="0"/>
                <a:ea typeface="Calibri"/>
                <a:cs typeface="Helvetica" panose="020B0604020202020204" pitchFamily="34" charset="0"/>
              </a:rPr>
              <a:t>Damage</a:t>
            </a:r>
            <a:r>
              <a:rPr lang="zh-CN" altLang="en-US" sz="3200" b="1" dirty="0">
                <a:solidFill>
                  <a:srgbClr val="17365D"/>
                </a:solidFill>
                <a:latin typeface="Helvetica" panose="020B0604020202020204" pitchFamily="34" charset="0"/>
                <a:cs typeface="Helvetica" panose="020B0604020202020204" pitchFamily="34" charset="0"/>
              </a:rPr>
              <a:t> </a:t>
            </a:r>
            <a:r>
              <a:rPr lang="en-US" altLang="zh-CN" sz="3200" b="1" dirty="0">
                <a:solidFill>
                  <a:srgbClr val="17365D"/>
                </a:solidFill>
                <a:latin typeface="Helvetica" panose="020B0604020202020204" pitchFamily="34" charset="0"/>
                <a:ea typeface="Calibri"/>
                <a:cs typeface="Helvetica" panose="020B0604020202020204" pitchFamily="34" charset="0"/>
              </a:rPr>
              <a:t>and</a:t>
            </a:r>
            <a:r>
              <a:rPr lang="zh-CN" altLang="en-US" sz="3200" b="1" dirty="0">
                <a:solidFill>
                  <a:srgbClr val="17365D"/>
                </a:solidFill>
                <a:latin typeface="Helvetica" panose="020B0604020202020204" pitchFamily="34" charset="0"/>
                <a:cs typeface="Helvetica" panose="020B0604020202020204" pitchFamily="34" charset="0"/>
              </a:rPr>
              <a:t> </a:t>
            </a:r>
            <a:r>
              <a:rPr lang="en-US" altLang="zh-CN" sz="3200" b="1" dirty="0">
                <a:solidFill>
                  <a:srgbClr val="17365D"/>
                </a:solidFill>
                <a:latin typeface="Helvetica" panose="020B0604020202020204" pitchFamily="34" charset="0"/>
                <a:ea typeface="Calibri"/>
                <a:cs typeface="Helvetica" panose="020B0604020202020204" pitchFamily="34" charset="0"/>
              </a:rPr>
              <a:t>Loss</a:t>
            </a:r>
            <a:r>
              <a:rPr lang="zh-CN" altLang="en-US" sz="3200" b="1" dirty="0">
                <a:solidFill>
                  <a:srgbClr val="17365D"/>
                </a:solidFill>
                <a:latin typeface="Helvetica" panose="020B0604020202020204" pitchFamily="34" charset="0"/>
                <a:cs typeface="Helvetica" panose="020B0604020202020204" pitchFamily="34" charset="0"/>
              </a:rPr>
              <a:t> </a:t>
            </a:r>
            <a:r>
              <a:rPr lang="en-US" altLang="zh-CN" sz="3200" b="1" dirty="0">
                <a:solidFill>
                  <a:srgbClr val="17365D"/>
                </a:solidFill>
                <a:latin typeface="Helvetica" panose="020B0604020202020204" pitchFamily="34" charset="0"/>
                <a:ea typeface="Calibri"/>
                <a:cs typeface="Helvetica" panose="020B0604020202020204" pitchFamily="34" charset="0"/>
              </a:rPr>
              <a:t>Methodology</a:t>
            </a:r>
            <a:endParaRPr lang="en-US" sz="3200" b="1" dirty="0">
              <a:solidFill>
                <a:srgbClr val="17365D"/>
              </a:solidFill>
              <a:latin typeface="Helvetica" panose="020B0604020202020204" pitchFamily="34" charset="0"/>
              <a:ea typeface="Calibri"/>
              <a:cs typeface="Helvetica" panose="020B0604020202020204" pitchFamily="34" charset="0"/>
            </a:endParaRPr>
          </a:p>
        </p:txBody>
      </p:sp>
      <p:grpSp>
        <p:nvGrpSpPr>
          <p:cNvPr id="27" name="Group 26">
            <a:extLst>
              <a:ext uri="{FF2B5EF4-FFF2-40B4-BE49-F238E27FC236}">
                <a16:creationId xmlns:a16="http://schemas.microsoft.com/office/drawing/2014/main" id="{A56D1C60-CC4A-DB16-EA44-178A5CA56C24}"/>
              </a:ext>
            </a:extLst>
          </p:cNvPr>
          <p:cNvGrpSpPr/>
          <p:nvPr/>
        </p:nvGrpSpPr>
        <p:grpSpPr>
          <a:xfrm>
            <a:off x="1045473" y="4601945"/>
            <a:ext cx="7493330" cy="1978950"/>
            <a:chOff x="2051924" y="4786683"/>
            <a:chExt cx="7493330" cy="1978950"/>
          </a:xfrm>
        </p:grpSpPr>
        <p:pic>
          <p:nvPicPr>
            <p:cNvPr id="13" name="Picture 12">
              <a:extLst>
                <a:ext uri="{FF2B5EF4-FFF2-40B4-BE49-F238E27FC236}">
                  <a16:creationId xmlns:a16="http://schemas.microsoft.com/office/drawing/2014/main" id="{36E888D5-FE27-FDE1-B709-27271D0FE9A2}"/>
                </a:ext>
              </a:extLst>
            </p:cNvPr>
            <p:cNvPicPr>
              <a:picLocks noChangeAspect="1"/>
            </p:cNvPicPr>
            <p:nvPr/>
          </p:nvPicPr>
          <p:blipFill>
            <a:blip r:embed="rId3"/>
            <a:stretch>
              <a:fillRect/>
            </a:stretch>
          </p:blipFill>
          <p:spPr>
            <a:xfrm>
              <a:off x="2051924" y="4786683"/>
              <a:ext cx="7493330" cy="1978950"/>
            </a:xfrm>
            <a:prstGeom prst="rect">
              <a:avLst/>
            </a:prstGeom>
          </p:spPr>
        </p:pic>
        <p:sp>
          <p:nvSpPr>
            <p:cNvPr id="15" name="TextBox 14">
              <a:extLst>
                <a:ext uri="{FF2B5EF4-FFF2-40B4-BE49-F238E27FC236}">
                  <a16:creationId xmlns:a16="http://schemas.microsoft.com/office/drawing/2014/main" id="{CF05C8C1-D746-0B53-CAF1-619E3C37D9C0}"/>
                </a:ext>
              </a:extLst>
            </p:cNvPr>
            <p:cNvSpPr txBox="1"/>
            <p:nvPr/>
          </p:nvSpPr>
          <p:spPr>
            <a:xfrm>
              <a:off x="2315407" y="5960424"/>
              <a:ext cx="748146" cy="369332"/>
            </a:xfrm>
            <a:prstGeom prst="rect">
              <a:avLst/>
            </a:prstGeom>
            <a:noFill/>
          </p:spPr>
          <p:txBody>
            <a:bodyPr wrap="square" rtlCol="0">
              <a:spAutoFit/>
            </a:bodyPr>
            <a:lstStyle/>
            <a:p>
              <a:pPr algn="ctr" defTabSz="457200">
                <a:buClrTx/>
                <a:buFontTx/>
                <a:buNone/>
              </a:pPr>
              <a:r>
                <a:rPr lang="en-US" altLang="zh-CN" sz="1800" b="1" kern="1200" dirty="0">
                  <a:solidFill>
                    <a:prstClr val="white"/>
                  </a:solidFill>
                  <a:latin typeface="Calibri"/>
                  <a:ea typeface="宋体" panose="02010600030101010101" pitchFamily="2" charset="-122"/>
                  <a:cs typeface="+mn-cs"/>
                </a:rPr>
                <a:t>Crops</a:t>
              </a:r>
              <a:endParaRPr lang="en-US" sz="1800" b="1" kern="1200" dirty="0">
                <a:solidFill>
                  <a:prstClr val="white"/>
                </a:solidFill>
                <a:latin typeface="Calibri"/>
                <a:ea typeface="+mn-ea"/>
                <a:cs typeface="+mn-cs"/>
              </a:endParaRPr>
            </a:p>
          </p:txBody>
        </p:sp>
        <p:sp>
          <p:nvSpPr>
            <p:cNvPr id="16" name="TextBox 15">
              <a:extLst>
                <a:ext uri="{FF2B5EF4-FFF2-40B4-BE49-F238E27FC236}">
                  <a16:creationId xmlns:a16="http://schemas.microsoft.com/office/drawing/2014/main" id="{7634BC7F-337E-D5F7-0602-45B32F2D3993}"/>
                </a:ext>
              </a:extLst>
            </p:cNvPr>
            <p:cNvSpPr txBox="1"/>
            <p:nvPr/>
          </p:nvSpPr>
          <p:spPr>
            <a:xfrm>
              <a:off x="3712983" y="5975315"/>
              <a:ext cx="1205346" cy="369332"/>
            </a:xfrm>
            <a:prstGeom prst="rect">
              <a:avLst/>
            </a:prstGeom>
            <a:noFill/>
          </p:spPr>
          <p:txBody>
            <a:bodyPr wrap="square" rtlCol="0">
              <a:spAutoFit/>
            </a:bodyPr>
            <a:lstStyle/>
            <a:p>
              <a:pPr algn="ctr" defTabSz="457200">
                <a:buClrTx/>
                <a:buFontTx/>
                <a:buNone/>
              </a:pPr>
              <a:r>
                <a:rPr lang="en-US" altLang="zh-CN" sz="1800" b="1" kern="1200" dirty="0">
                  <a:solidFill>
                    <a:prstClr val="white"/>
                  </a:solidFill>
                  <a:latin typeface="Calibri"/>
                  <a:ea typeface="宋体" panose="02010600030101010101" pitchFamily="2" charset="-122"/>
                  <a:cs typeface="+mn-cs"/>
                </a:rPr>
                <a:t>Livestock</a:t>
              </a:r>
              <a:endParaRPr lang="en-US" sz="1800" b="1" kern="1200" dirty="0">
                <a:solidFill>
                  <a:prstClr val="white"/>
                </a:solidFill>
                <a:latin typeface="Calibri"/>
                <a:ea typeface="+mn-ea"/>
                <a:cs typeface="+mn-cs"/>
              </a:endParaRPr>
            </a:p>
          </p:txBody>
        </p:sp>
        <p:sp>
          <p:nvSpPr>
            <p:cNvPr id="17" name="TextBox 16">
              <a:extLst>
                <a:ext uri="{FF2B5EF4-FFF2-40B4-BE49-F238E27FC236}">
                  <a16:creationId xmlns:a16="http://schemas.microsoft.com/office/drawing/2014/main" id="{6050FC8C-249A-819C-CBF5-97AF5855BF05}"/>
                </a:ext>
              </a:extLst>
            </p:cNvPr>
            <p:cNvSpPr txBox="1"/>
            <p:nvPr/>
          </p:nvSpPr>
          <p:spPr>
            <a:xfrm>
              <a:off x="5120952" y="5978331"/>
              <a:ext cx="1205346" cy="369332"/>
            </a:xfrm>
            <a:prstGeom prst="rect">
              <a:avLst/>
            </a:prstGeom>
            <a:noFill/>
          </p:spPr>
          <p:txBody>
            <a:bodyPr wrap="square" rtlCol="0">
              <a:spAutoFit/>
            </a:bodyPr>
            <a:lstStyle/>
            <a:p>
              <a:pPr algn="ctr" defTabSz="457200">
                <a:buClrTx/>
                <a:buFontTx/>
                <a:buNone/>
              </a:pPr>
              <a:r>
                <a:rPr lang="en-US" altLang="zh-CN" sz="1800" b="1" kern="1200" dirty="0">
                  <a:solidFill>
                    <a:prstClr val="white"/>
                  </a:solidFill>
                  <a:latin typeface="Calibri"/>
                  <a:ea typeface="宋体" panose="02010600030101010101" pitchFamily="2" charset="-122"/>
                  <a:cs typeface="+mn-cs"/>
                </a:rPr>
                <a:t>Forestry</a:t>
              </a:r>
              <a:endParaRPr lang="en-US" sz="1800" b="1" kern="1200" dirty="0">
                <a:solidFill>
                  <a:prstClr val="white"/>
                </a:solidFill>
                <a:latin typeface="Calibri"/>
                <a:ea typeface="+mn-ea"/>
                <a:cs typeface="+mn-cs"/>
              </a:endParaRPr>
            </a:p>
          </p:txBody>
        </p:sp>
        <p:sp>
          <p:nvSpPr>
            <p:cNvPr id="18" name="TextBox 17">
              <a:extLst>
                <a:ext uri="{FF2B5EF4-FFF2-40B4-BE49-F238E27FC236}">
                  <a16:creationId xmlns:a16="http://schemas.microsoft.com/office/drawing/2014/main" id="{B9C16BEB-AB3D-5121-4941-07EBD6976BA7}"/>
                </a:ext>
              </a:extLst>
            </p:cNvPr>
            <p:cNvSpPr txBox="1"/>
            <p:nvPr/>
          </p:nvSpPr>
          <p:spPr>
            <a:xfrm>
              <a:off x="6507397" y="5975315"/>
              <a:ext cx="1610592" cy="369332"/>
            </a:xfrm>
            <a:prstGeom prst="rect">
              <a:avLst/>
            </a:prstGeom>
            <a:noFill/>
          </p:spPr>
          <p:txBody>
            <a:bodyPr wrap="square" rtlCol="0">
              <a:spAutoFit/>
            </a:bodyPr>
            <a:lstStyle/>
            <a:p>
              <a:pPr algn="ctr" defTabSz="457200">
                <a:buClrTx/>
                <a:buFontTx/>
                <a:buNone/>
              </a:pPr>
              <a:r>
                <a:rPr lang="en-US" altLang="zh-CN" sz="1800" b="1" kern="1200" dirty="0">
                  <a:solidFill>
                    <a:prstClr val="white"/>
                  </a:solidFill>
                  <a:latin typeface="Calibri"/>
                  <a:ea typeface="宋体" panose="02010600030101010101" pitchFamily="2" charset="-122"/>
                  <a:cs typeface="+mn-cs"/>
                </a:rPr>
                <a:t>Aquaculture</a:t>
              </a:r>
              <a:endParaRPr lang="en-US" sz="1800" b="1" kern="1200" dirty="0">
                <a:solidFill>
                  <a:prstClr val="white"/>
                </a:solidFill>
                <a:latin typeface="Calibri"/>
                <a:ea typeface="+mn-ea"/>
                <a:cs typeface="+mn-cs"/>
              </a:endParaRPr>
            </a:p>
          </p:txBody>
        </p:sp>
        <p:sp>
          <p:nvSpPr>
            <p:cNvPr id="19" name="TextBox 18">
              <a:extLst>
                <a:ext uri="{FF2B5EF4-FFF2-40B4-BE49-F238E27FC236}">
                  <a16:creationId xmlns:a16="http://schemas.microsoft.com/office/drawing/2014/main" id="{4A700C9C-293E-F4B0-76D5-D033AA136296}"/>
                </a:ext>
              </a:extLst>
            </p:cNvPr>
            <p:cNvSpPr txBox="1"/>
            <p:nvPr/>
          </p:nvSpPr>
          <p:spPr>
            <a:xfrm>
              <a:off x="8117989" y="5975315"/>
              <a:ext cx="1341912" cy="369332"/>
            </a:xfrm>
            <a:prstGeom prst="rect">
              <a:avLst/>
            </a:prstGeom>
            <a:noFill/>
          </p:spPr>
          <p:txBody>
            <a:bodyPr wrap="square" rtlCol="0">
              <a:spAutoFit/>
            </a:bodyPr>
            <a:lstStyle/>
            <a:p>
              <a:pPr algn="ctr" defTabSz="457200">
                <a:buClrTx/>
                <a:buFontTx/>
                <a:buNone/>
              </a:pPr>
              <a:r>
                <a:rPr lang="en-US" altLang="zh-CN" sz="1800" b="1" kern="1200" dirty="0">
                  <a:solidFill>
                    <a:prstClr val="white"/>
                  </a:solidFill>
                  <a:latin typeface="Calibri"/>
                  <a:ea typeface="宋体" panose="02010600030101010101" pitchFamily="2" charset="-122"/>
                  <a:cs typeface="+mn-cs"/>
                </a:rPr>
                <a:t>Fisheries</a:t>
              </a:r>
              <a:endParaRPr lang="en-US" sz="1800" b="1" kern="1200" dirty="0">
                <a:solidFill>
                  <a:prstClr val="white"/>
                </a:solidFill>
                <a:latin typeface="Calibri"/>
                <a:ea typeface="+mn-ea"/>
                <a:cs typeface="+mn-cs"/>
              </a:endParaRPr>
            </a:p>
          </p:txBody>
        </p:sp>
      </p:grpSp>
      <p:sp>
        <p:nvSpPr>
          <p:cNvPr id="25" name="TextBox 24">
            <a:extLst>
              <a:ext uri="{FF2B5EF4-FFF2-40B4-BE49-F238E27FC236}">
                <a16:creationId xmlns:a16="http://schemas.microsoft.com/office/drawing/2014/main" id="{1AFD9E45-A835-80D6-0167-C4B87D68B35E}"/>
              </a:ext>
            </a:extLst>
          </p:cNvPr>
          <p:cNvSpPr txBox="1"/>
          <p:nvPr/>
        </p:nvSpPr>
        <p:spPr>
          <a:xfrm>
            <a:off x="8503986" y="1608396"/>
            <a:ext cx="3688014" cy="1015663"/>
          </a:xfrm>
          <a:prstGeom prst="rect">
            <a:avLst/>
          </a:prstGeom>
          <a:noFill/>
        </p:spPr>
        <p:txBody>
          <a:bodyPr wrap="square">
            <a:spAutoFit/>
          </a:bodyPr>
          <a:lstStyle/>
          <a:p>
            <a:pPr algn="ctr"/>
            <a:r>
              <a:rPr lang="en-US" sz="2000" b="1" dirty="0">
                <a:solidFill>
                  <a:srgbClr val="17365D"/>
                </a:solidFill>
                <a:latin typeface="Helvetica" panose="020B0604020202020204" pitchFamily="34" charset="0"/>
                <a:ea typeface="Calibri"/>
                <a:cs typeface="Helvetica" panose="020B0604020202020204" pitchFamily="34" charset="0"/>
              </a:rPr>
              <a:t>Food and Agriculture Organization </a:t>
            </a:r>
          </a:p>
          <a:p>
            <a:pPr algn="ctr"/>
            <a:r>
              <a:rPr lang="en-US" sz="2000" b="1" dirty="0">
                <a:solidFill>
                  <a:srgbClr val="17365D"/>
                </a:solidFill>
                <a:latin typeface="Helvetica" panose="020B0604020202020204" pitchFamily="34" charset="0"/>
                <a:ea typeface="Calibri"/>
                <a:cs typeface="Helvetica" panose="020B0604020202020204" pitchFamily="34" charset="0"/>
              </a:rPr>
              <a:t>of the United Nations</a:t>
            </a:r>
          </a:p>
        </p:txBody>
      </p:sp>
      <p:pic>
        <p:nvPicPr>
          <p:cNvPr id="26" name="Picture 25" descr="https://upload.wikimedia.org/wikipedia/commons/thumb/d/db/FAO_logo.svg/1200px-FAO_logo.svg.png">
            <a:extLst>
              <a:ext uri="{FF2B5EF4-FFF2-40B4-BE49-F238E27FC236}">
                <a16:creationId xmlns:a16="http://schemas.microsoft.com/office/drawing/2014/main" id="{C1E99FD1-2780-158E-DDFA-26917AE02F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98105" y="3203904"/>
            <a:ext cx="2182906" cy="2174883"/>
          </a:xfrm>
          <a:prstGeom prst="rect">
            <a:avLst/>
          </a:prstGeom>
        </p:spPr>
      </p:pic>
      <p:graphicFrame>
        <p:nvGraphicFramePr>
          <p:cNvPr id="28" name="Diagram 27">
            <a:extLst>
              <a:ext uri="{FF2B5EF4-FFF2-40B4-BE49-F238E27FC236}">
                <a16:creationId xmlns:a16="http://schemas.microsoft.com/office/drawing/2014/main" id="{E4E8DED5-1908-F88D-892F-C7696E326DB7}"/>
              </a:ext>
            </a:extLst>
          </p:cNvPr>
          <p:cNvGraphicFramePr/>
          <p:nvPr>
            <p:extLst>
              <p:ext uri="{D42A27DB-BD31-4B8C-83A1-F6EECF244321}">
                <p14:modId xmlns:p14="http://schemas.microsoft.com/office/powerpoint/2010/main" val="2072650206"/>
              </p:ext>
            </p:extLst>
          </p:nvPr>
        </p:nvGraphicFramePr>
        <p:xfrm>
          <a:off x="530687" y="995680"/>
          <a:ext cx="8128000" cy="3295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1591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1999870" y="260874"/>
            <a:ext cx="7315200" cy="566738"/>
          </a:xfrm>
          <a:prstGeom prst="rect">
            <a:avLst/>
          </a:prstGeom>
          <a:noFill/>
          <a:ln>
            <a:noFill/>
          </a:ln>
        </p:spPr>
        <p:txBody>
          <a:bodyPr spcFirstLastPara="1" vert="horz" wrap="square" lIns="91425" tIns="45700" rIns="91425" bIns="45700" rtlCol="0" anchor="ctr" anchorCtr="0">
            <a:noAutofit/>
          </a:bodyPr>
          <a:lstStyle/>
          <a:p>
            <a:pPr algn="ctr">
              <a:spcBef>
                <a:spcPts val="0"/>
              </a:spcBef>
              <a:buClr>
                <a:srgbClr val="17365D"/>
              </a:buClr>
              <a:buSzPts val="3400"/>
            </a:pPr>
            <a:r>
              <a:rPr lang="en-US" sz="3400" b="1" dirty="0"/>
              <a:t>Disaster Impact Analysis</a:t>
            </a:r>
            <a:br>
              <a:rPr lang="en-US" sz="3400" b="1" dirty="0"/>
            </a:br>
            <a:r>
              <a:rPr lang="en-US" sz="2800" b="1" dirty="0">
                <a:hlinkClick r:id="rId3"/>
              </a:rPr>
              <a:t>https://go.ufl.edu/disasters</a:t>
            </a:r>
            <a:r>
              <a:rPr lang="en-US" sz="2800" b="1" dirty="0"/>
              <a:t> </a:t>
            </a:r>
            <a:endParaRPr sz="3400" b="1" dirty="0"/>
          </a:p>
        </p:txBody>
      </p:sp>
      <p:sp>
        <p:nvSpPr>
          <p:cNvPr id="15" name="TextBox 14">
            <a:extLst>
              <a:ext uri="{FF2B5EF4-FFF2-40B4-BE49-F238E27FC236}">
                <a16:creationId xmlns:a16="http://schemas.microsoft.com/office/drawing/2014/main" id="{269E6DC1-AD14-6406-FBB9-20E394FFDD41}"/>
              </a:ext>
            </a:extLst>
          </p:cNvPr>
          <p:cNvSpPr txBox="1"/>
          <p:nvPr/>
        </p:nvSpPr>
        <p:spPr>
          <a:xfrm>
            <a:off x="737309" y="1493148"/>
            <a:ext cx="2843702" cy="707886"/>
          </a:xfrm>
          <a:prstGeom prst="rect">
            <a:avLst/>
          </a:prstGeom>
          <a:noFill/>
        </p:spPr>
        <p:txBody>
          <a:bodyPr wrap="square" rtlCol="0">
            <a:spAutoFit/>
          </a:bodyPr>
          <a:lstStyle/>
          <a:p>
            <a:pPr algn="ctr"/>
            <a:r>
              <a:rPr lang="en-US" sz="2000" b="1" dirty="0">
                <a:solidFill>
                  <a:schemeClr val="accent6">
                    <a:lumMod val="75000"/>
                  </a:schemeClr>
                </a:solidFill>
              </a:rPr>
              <a:t>Rapid Assessment of Agricultural Losses</a:t>
            </a:r>
          </a:p>
        </p:txBody>
      </p:sp>
      <p:sp>
        <p:nvSpPr>
          <p:cNvPr id="16" name="TextBox 15">
            <a:extLst>
              <a:ext uri="{FF2B5EF4-FFF2-40B4-BE49-F238E27FC236}">
                <a16:creationId xmlns:a16="http://schemas.microsoft.com/office/drawing/2014/main" id="{FA243C57-08BB-B655-A6B4-12CD4A2A493D}"/>
              </a:ext>
            </a:extLst>
          </p:cNvPr>
          <p:cNvSpPr txBox="1"/>
          <p:nvPr/>
        </p:nvSpPr>
        <p:spPr>
          <a:xfrm>
            <a:off x="7733929" y="1740223"/>
            <a:ext cx="3225532" cy="400110"/>
          </a:xfrm>
          <a:prstGeom prst="rect">
            <a:avLst/>
          </a:prstGeom>
          <a:noFill/>
        </p:spPr>
        <p:txBody>
          <a:bodyPr wrap="square" rtlCol="0">
            <a:spAutoFit/>
          </a:bodyPr>
          <a:lstStyle/>
          <a:p>
            <a:pPr algn="ctr"/>
            <a:r>
              <a:rPr lang="en-US" sz="2000" b="1" dirty="0">
                <a:solidFill>
                  <a:schemeClr val="accent6">
                    <a:lumMod val="75000"/>
                  </a:schemeClr>
                </a:solidFill>
              </a:rPr>
              <a:t>Other</a:t>
            </a:r>
          </a:p>
        </p:txBody>
      </p:sp>
      <p:sp>
        <p:nvSpPr>
          <p:cNvPr id="19" name="TextBox 18">
            <a:extLst>
              <a:ext uri="{FF2B5EF4-FFF2-40B4-BE49-F238E27FC236}">
                <a16:creationId xmlns:a16="http://schemas.microsoft.com/office/drawing/2014/main" id="{E67892E5-8C38-446B-0780-3DB27A5002A2}"/>
              </a:ext>
            </a:extLst>
          </p:cNvPr>
          <p:cNvSpPr txBox="1"/>
          <p:nvPr/>
        </p:nvSpPr>
        <p:spPr>
          <a:xfrm>
            <a:off x="4044704" y="1740223"/>
            <a:ext cx="3225532" cy="400110"/>
          </a:xfrm>
          <a:prstGeom prst="rect">
            <a:avLst/>
          </a:prstGeom>
          <a:noFill/>
        </p:spPr>
        <p:txBody>
          <a:bodyPr wrap="square" rtlCol="0">
            <a:spAutoFit/>
          </a:bodyPr>
          <a:lstStyle/>
          <a:p>
            <a:pPr algn="ctr"/>
            <a:r>
              <a:rPr lang="en-US" sz="2000" b="1" dirty="0">
                <a:solidFill>
                  <a:schemeClr val="accent6">
                    <a:lumMod val="75000"/>
                  </a:schemeClr>
                </a:solidFill>
              </a:rPr>
              <a:t>Water Quality</a:t>
            </a:r>
          </a:p>
        </p:txBody>
      </p:sp>
      <p:pic>
        <p:nvPicPr>
          <p:cNvPr id="5" name="Picture 4">
            <a:extLst>
              <a:ext uri="{FF2B5EF4-FFF2-40B4-BE49-F238E27FC236}">
                <a16:creationId xmlns:a16="http://schemas.microsoft.com/office/drawing/2014/main" id="{F0443B7F-BC16-5748-0DA9-D231E079FAFE}"/>
              </a:ext>
            </a:extLst>
          </p:cNvPr>
          <p:cNvPicPr>
            <a:picLocks noChangeAspect="1"/>
          </p:cNvPicPr>
          <p:nvPr/>
        </p:nvPicPr>
        <p:blipFill>
          <a:blip r:embed="rId4"/>
          <a:stretch>
            <a:fillRect/>
          </a:stretch>
        </p:blipFill>
        <p:spPr>
          <a:xfrm>
            <a:off x="4316720" y="2274718"/>
            <a:ext cx="2681503" cy="3463975"/>
          </a:xfrm>
          <a:prstGeom prst="rect">
            <a:avLst/>
          </a:prstGeom>
        </p:spPr>
      </p:pic>
      <p:pic>
        <p:nvPicPr>
          <p:cNvPr id="7" name="Picture 6">
            <a:extLst>
              <a:ext uri="{FF2B5EF4-FFF2-40B4-BE49-F238E27FC236}">
                <a16:creationId xmlns:a16="http://schemas.microsoft.com/office/drawing/2014/main" id="{A7FAD4F0-5209-34E8-80F6-EADCAF310630}"/>
              </a:ext>
            </a:extLst>
          </p:cNvPr>
          <p:cNvPicPr>
            <a:picLocks noChangeAspect="1"/>
          </p:cNvPicPr>
          <p:nvPr/>
        </p:nvPicPr>
        <p:blipFill>
          <a:blip r:embed="rId5"/>
          <a:stretch>
            <a:fillRect/>
          </a:stretch>
        </p:blipFill>
        <p:spPr>
          <a:xfrm>
            <a:off x="8009145" y="2274718"/>
            <a:ext cx="2675103" cy="3468863"/>
          </a:xfrm>
          <a:prstGeom prst="rect">
            <a:avLst/>
          </a:prstGeom>
        </p:spPr>
      </p:pic>
      <p:pic>
        <p:nvPicPr>
          <p:cNvPr id="12" name="Picture 11">
            <a:extLst>
              <a:ext uri="{FF2B5EF4-FFF2-40B4-BE49-F238E27FC236}">
                <a16:creationId xmlns:a16="http://schemas.microsoft.com/office/drawing/2014/main" id="{03181F78-DA66-9C8A-7098-3F63BCB82348}"/>
              </a:ext>
            </a:extLst>
          </p:cNvPr>
          <p:cNvPicPr>
            <a:picLocks noChangeAspect="1"/>
          </p:cNvPicPr>
          <p:nvPr/>
        </p:nvPicPr>
        <p:blipFill>
          <a:blip r:embed="rId6"/>
          <a:stretch>
            <a:fillRect/>
          </a:stretch>
        </p:blipFill>
        <p:spPr>
          <a:xfrm>
            <a:off x="899508" y="2263775"/>
            <a:ext cx="2681503" cy="3489077"/>
          </a:xfrm>
          <a:prstGeom prst="rect">
            <a:avLst/>
          </a:prstGeom>
        </p:spPr>
      </p:pic>
    </p:spTree>
    <p:extLst>
      <p:ext uri="{BB962C8B-B14F-4D97-AF65-F5344CB8AC3E}">
        <p14:creationId xmlns:p14="http://schemas.microsoft.com/office/powerpoint/2010/main" val="2866577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AE03D5F-343B-903A-7007-3D79502FFECB}"/>
              </a:ext>
            </a:extLst>
          </p:cNvPr>
          <p:cNvGraphicFramePr>
            <a:graphicFrameLocks noGrp="1"/>
          </p:cNvGraphicFramePr>
          <p:nvPr>
            <p:extLst>
              <p:ext uri="{D42A27DB-BD31-4B8C-83A1-F6EECF244321}">
                <p14:modId xmlns:p14="http://schemas.microsoft.com/office/powerpoint/2010/main" val="3194625439"/>
              </p:ext>
            </p:extLst>
          </p:nvPr>
        </p:nvGraphicFramePr>
        <p:xfrm>
          <a:off x="1782946" y="896381"/>
          <a:ext cx="8768080" cy="5804598"/>
        </p:xfrm>
        <a:graphic>
          <a:graphicData uri="http://schemas.openxmlformats.org/drawingml/2006/table">
            <a:tbl>
              <a:tblPr firstRow="1" bandRow="1"/>
              <a:tblGrid>
                <a:gridCol w="4384040">
                  <a:extLst>
                    <a:ext uri="{9D8B030D-6E8A-4147-A177-3AD203B41FA5}">
                      <a16:colId xmlns:a16="http://schemas.microsoft.com/office/drawing/2014/main" val="3261480297"/>
                    </a:ext>
                  </a:extLst>
                </a:gridCol>
                <a:gridCol w="4384040">
                  <a:extLst>
                    <a:ext uri="{9D8B030D-6E8A-4147-A177-3AD203B41FA5}">
                      <a16:colId xmlns:a16="http://schemas.microsoft.com/office/drawing/2014/main" val="3324138706"/>
                    </a:ext>
                  </a:extLst>
                </a:gridCol>
              </a:tblGrid>
              <a:tr h="298985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endParaRPr lang="en-US" dirty="0"/>
                    </a:p>
                  </a:txBody>
                  <a:tcPr>
                    <a:lnL w="57150" cap="flat" cmpd="sng" algn="ctr">
                      <a:solidFill>
                        <a:sysClr val="windowText" lastClr="000000"/>
                      </a:solidFill>
                      <a:prstDash val="solid"/>
                      <a:round/>
                      <a:headEnd type="none" w="med" len="med"/>
                      <a:tailEnd type="none" w="med" len="med"/>
                    </a:lnL>
                    <a:lnR w="57150" cap="flat" cmpd="sng" algn="ctr">
                      <a:solidFill>
                        <a:sysClr val="windowText" lastClr="000000"/>
                      </a:solidFill>
                      <a:prstDash val="solid"/>
                      <a:round/>
                      <a:headEnd type="none" w="med" len="med"/>
                      <a:tailEnd type="none" w="med" len="med"/>
                    </a:lnR>
                    <a:lnT w="5715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endParaRPr lang="en-US" dirty="0"/>
                    </a:p>
                  </a:txBody>
                  <a:tcPr>
                    <a:lnL w="57150" cap="flat" cmpd="sng" algn="ctr">
                      <a:solidFill>
                        <a:sysClr val="windowText" lastClr="000000"/>
                      </a:solidFill>
                      <a:prstDash val="solid"/>
                      <a:round/>
                      <a:headEnd type="none" w="med" len="med"/>
                      <a:tailEnd type="none" w="med" len="med"/>
                    </a:lnL>
                    <a:lnR w="57150" cap="flat" cmpd="sng" algn="ctr">
                      <a:solidFill>
                        <a:sysClr val="windowText" lastClr="000000"/>
                      </a:solidFill>
                      <a:prstDash val="solid"/>
                      <a:round/>
                      <a:headEnd type="none" w="med" len="med"/>
                      <a:tailEnd type="none" w="med" len="med"/>
                    </a:lnR>
                    <a:lnT w="5715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extLst>
                  <a:ext uri="{0D108BD9-81ED-4DB2-BD59-A6C34878D82A}">
                    <a16:rowId xmlns:a16="http://schemas.microsoft.com/office/drawing/2014/main" val="2332107310"/>
                  </a:ext>
                </a:extLst>
              </a:tr>
              <a:tr h="28147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endParaRPr lang="en-US" dirty="0"/>
                    </a:p>
                  </a:txBody>
                  <a:tcPr>
                    <a:lnL w="57150" cap="flat" cmpd="sng" algn="ctr">
                      <a:solidFill>
                        <a:sysClr val="windowText" lastClr="000000"/>
                      </a:solidFill>
                      <a:prstDash val="solid"/>
                      <a:round/>
                      <a:headEnd type="none" w="med" len="med"/>
                      <a:tailEnd type="none" w="med" len="med"/>
                    </a:lnL>
                    <a:lnR w="57150" cap="flat" cmpd="sng" algn="ctr">
                      <a:solidFill>
                        <a:sysClr val="windowText" lastClr="000000"/>
                      </a:solidFill>
                      <a:prstDash val="solid"/>
                      <a:round/>
                      <a:headEnd type="none" w="med" len="med"/>
                      <a:tailEnd type="none" w="med" len="med"/>
                    </a:lnR>
                    <a:lnT w="5715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endParaRPr lang="en-US" dirty="0"/>
                    </a:p>
                  </a:txBody>
                  <a:tcPr>
                    <a:lnL w="57150" cap="flat" cmpd="sng" algn="ctr">
                      <a:solidFill>
                        <a:sysClr val="windowText" lastClr="00000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279676"/>
                  </a:ext>
                </a:extLst>
              </a:tr>
            </a:tbl>
          </a:graphicData>
        </a:graphic>
      </p:graphicFrame>
      <p:sp>
        <p:nvSpPr>
          <p:cNvPr id="9" name="Rectangle 8">
            <a:extLst>
              <a:ext uri="{FF2B5EF4-FFF2-40B4-BE49-F238E27FC236}">
                <a16:creationId xmlns:a16="http://schemas.microsoft.com/office/drawing/2014/main" id="{FEC9A4CD-27E0-EFBA-16DF-90556A89579F}"/>
              </a:ext>
            </a:extLst>
          </p:cNvPr>
          <p:cNvSpPr/>
          <p:nvPr/>
        </p:nvSpPr>
        <p:spPr>
          <a:xfrm>
            <a:off x="3286366" y="157021"/>
            <a:ext cx="1561604" cy="51546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宋体" panose="02010600030101010101" pitchFamily="2" charset="-122"/>
                <a:cs typeface="+mn-cs"/>
              </a:rPr>
              <a:t>Damage</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mn-ea"/>
              <a:cs typeface="+mn-cs"/>
            </a:endParaRPr>
          </a:p>
        </p:txBody>
      </p:sp>
      <p:pic>
        <p:nvPicPr>
          <p:cNvPr id="12" name="Picture 11">
            <a:extLst>
              <a:ext uri="{FF2B5EF4-FFF2-40B4-BE49-F238E27FC236}">
                <a16:creationId xmlns:a16="http://schemas.microsoft.com/office/drawing/2014/main" id="{FA9272D0-6B6F-6E68-E228-A54EBF25E83E}"/>
              </a:ext>
            </a:extLst>
          </p:cNvPr>
          <p:cNvPicPr>
            <a:picLocks noChangeAspect="1"/>
          </p:cNvPicPr>
          <p:nvPr/>
        </p:nvPicPr>
        <p:blipFill>
          <a:blip r:embed="rId3"/>
          <a:stretch>
            <a:fillRect/>
          </a:stretch>
        </p:blipFill>
        <p:spPr>
          <a:xfrm>
            <a:off x="1923320" y="1107124"/>
            <a:ext cx="4172680" cy="2462322"/>
          </a:xfrm>
          <a:prstGeom prst="rect">
            <a:avLst/>
          </a:prstGeom>
        </p:spPr>
      </p:pic>
      <p:pic>
        <p:nvPicPr>
          <p:cNvPr id="13" name="Picture 12">
            <a:extLst>
              <a:ext uri="{FF2B5EF4-FFF2-40B4-BE49-F238E27FC236}">
                <a16:creationId xmlns:a16="http://schemas.microsoft.com/office/drawing/2014/main" id="{A567CE9B-AD90-72B6-CC2F-DC6864DEC3D3}"/>
              </a:ext>
            </a:extLst>
          </p:cNvPr>
          <p:cNvPicPr>
            <a:picLocks noChangeAspect="1"/>
          </p:cNvPicPr>
          <p:nvPr/>
        </p:nvPicPr>
        <p:blipFill>
          <a:blip r:embed="rId4"/>
          <a:stretch>
            <a:fillRect/>
          </a:stretch>
        </p:blipFill>
        <p:spPr>
          <a:xfrm>
            <a:off x="6236376" y="1188404"/>
            <a:ext cx="4172678" cy="2462321"/>
          </a:xfrm>
          <a:prstGeom prst="rect">
            <a:avLst/>
          </a:prstGeom>
        </p:spPr>
      </p:pic>
      <p:pic>
        <p:nvPicPr>
          <p:cNvPr id="14" name="Picture 13">
            <a:extLst>
              <a:ext uri="{FF2B5EF4-FFF2-40B4-BE49-F238E27FC236}">
                <a16:creationId xmlns:a16="http://schemas.microsoft.com/office/drawing/2014/main" id="{3C8DA5C9-ED58-06CC-A7AE-A7B3B1900ECF}"/>
              </a:ext>
            </a:extLst>
          </p:cNvPr>
          <p:cNvPicPr>
            <a:picLocks noChangeAspect="1"/>
          </p:cNvPicPr>
          <p:nvPr/>
        </p:nvPicPr>
        <p:blipFill>
          <a:blip r:embed="rId5"/>
          <a:stretch>
            <a:fillRect/>
          </a:stretch>
        </p:blipFill>
        <p:spPr>
          <a:xfrm>
            <a:off x="1988454" y="4111222"/>
            <a:ext cx="4042412" cy="2382019"/>
          </a:xfrm>
          <a:prstGeom prst="rect">
            <a:avLst/>
          </a:prstGeom>
        </p:spPr>
      </p:pic>
      <p:sp>
        <p:nvSpPr>
          <p:cNvPr id="15" name="Rectangle 14">
            <a:extLst>
              <a:ext uri="{FF2B5EF4-FFF2-40B4-BE49-F238E27FC236}">
                <a16:creationId xmlns:a16="http://schemas.microsoft.com/office/drawing/2014/main" id="{F45E8305-40C8-ACFD-904D-4EA593C02936}"/>
              </a:ext>
            </a:extLst>
          </p:cNvPr>
          <p:cNvSpPr/>
          <p:nvPr/>
        </p:nvSpPr>
        <p:spPr>
          <a:xfrm>
            <a:off x="7888846" y="157021"/>
            <a:ext cx="1561604" cy="51546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宋体" panose="02010600030101010101" pitchFamily="2" charset="-122"/>
                <a:cs typeface="+mn-cs"/>
              </a:rPr>
              <a:t>Loss</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4CA5B138-2510-180B-8994-2E8D8E213C23}"/>
              </a:ext>
            </a:extLst>
          </p:cNvPr>
          <p:cNvSpPr/>
          <p:nvPr/>
        </p:nvSpPr>
        <p:spPr>
          <a:xfrm rot="16200000">
            <a:off x="440368" y="2068072"/>
            <a:ext cx="1806807" cy="51546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宋体" panose="02010600030101010101" pitchFamily="2" charset="-122"/>
                <a:cs typeface="+mn-cs"/>
              </a:rPr>
              <a:t>Production</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11A35DF6-793D-F312-F092-0C3BEAA8B404}"/>
              </a:ext>
            </a:extLst>
          </p:cNvPr>
          <p:cNvSpPr/>
          <p:nvPr/>
        </p:nvSpPr>
        <p:spPr>
          <a:xfrm rot="16200000">
            <a:off x="440367" y="4912873"/>
            <a:ext cx="1806807" cy="51546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宋体" panose="02010600030101010101" pitchFamily="2" charset="-122"/>
                <a:cs typeface="+mn-cs"/>
              </a:rPr>
              <a:t>Asset</a:t>
            </a:r>
            <a:endParaRPr kumimoji="0" lang="en-US" sz="2400" b="1"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Helvetica" pitchFamily="2" charset="0"/>
              <a:ea typeface="+mn-ea"/>
              <a:cs typeface="+mn-cs"/>
            </a:endParaRPr>
          </a:p>
        </p:txBody>
      </p:sp>
      <p:graphicFrame>
        <p:nvGraphicFramePr>
          <p:cNvPr id="26" name="Diagram 25">
            <a:extLst>
              <a:ext uri="{FF2B5EF4-FFF2-40B4-BE49-F238E27FC236}">
                <a16:creationId xmlns:a16="http://schemas.microsoft.com/office/drawing/2014/main" id="{B9DB44FB-68BF-59C7-C26D-138ABC39961F}"/>
              </a:ext>
            </a:extLst>
          </p:cNvPr>
          <p:cNvGraphicFramePr/>
          <p:nvPr>
            <p:extLst>
              <p:ext uri="{D42A27DB-BD31-4B8C-83A1-F6EECF244321}">
                <p14:modId xmlns:p14="http://schemas.microsoft.com/office/powerpoint/2010/main" val="3415998628"/>
              </p:ext>
            </p:extLst>
          </p:nvPr>
        </p:nvGraphicFramePr>
        <p:xfrm>
          <a:off x="6420798" y="4105108"/>
          <a:ext cx="4042411" cy="24623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207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AC56B23-90B4-5932-CE7D-A9BF5D90756E}"/>
              </a:ext>
            </a:extLst>
          </p:cNvPr>
          <p:cNvSpPr>
            <a:spLocks noGrp="1"/>
          </p:cNvSpPr>
          <p:nvPr>
            <p:ph type="title"/>
          </p:nvPr>
        </p:nvSpPr>
        <p:spPr>
          <a:xfrm>
            <a:off x="1546274" y="276158"/>
            <a:ext cx="9099451" cy="566738"/>
          </a:xfrm>
        </p:spPr>
        <p:txBody>
          <a:bodyPr>
            <a:noAutofit/>
          </a:bodyPr>
          <a:lstStyle/>
          <a:p>
            <a:r>
              <a:rPr lang="en-US" sz="3600" b="1" dirty="0"/>
              <a:t>UF/IFAS Involvement in Disaster Assessment </a:t>
            </a:r>
          </a:p>
        </p:txBody>
      </p:sp>
      <p:sp>
        <p:nvSpPr>
          <p:cNvPr id="3" name="Content Placeholder 2">
            <a:extLst>
              <a:ext uri="{FF2B5EF4-FFF2-40B4-BE49-F238E27FC236}">
                <a16:creationId xmlns:a16="http://schemas.microsoft.com/office/drawing/2014/main" id="{638847C7-A3F2-1BB1-947A-BACDAB39EF0A}"/>
              </a:ext>
            </a:extLst>
          </p:cNvPr>
          <p:cNvSpPr>
            <a:spLocks noGrp="1"/>
          </p:cNvSpPr>
          <p:nvPr>
            <p:ph type="body" idx="1"/>
          </p:nvPr>
        </p:nvSpPr>
        <p:spPr>
          <a:xfrm>
            <a:off x="238188" y="1039992"/>
            <a:ext cx="7315200" cy="5541850"/>
          </a:xfrm>
        </p:spPr>
        <p:txBody>
          <a:bodyPr>
            <a:normAutofit/>
          </a:bodyPr>
          <a:lstStyle/>
          <a:p>
            <a:pPr marL="342900" indent="-342900">
              <a:buFont typeface="Arial" panose="020B0604020202020204" pitchFamily="34" charset="0"/>
              <a:buChar char="•"/>
            </a:pPr>
            <a:endParaRPr lang="en-US" sz="2400" b="1" dirty="0"/>
          </a:p>
          <a:p>
            <a:pPr marL="342900" indent="-342900">
              <a:buSzPct val="120000"/>
              <a:buFont typeface="Arial" panose="020B0604020202020204" pitchFamily="34" charset="0"/>
              <a:buChar char="•"/>
            </a:pPr>
            <a:r>
              <a:rPr lang="en-US" sz="2200" b="1" dirty="0">
                <a:latin typeface="+mn-lt"/>
              </a:rPr>
              <a:t>Attend producer meetings to hear first-hand about needs and impacts</a:t>
            </a:r>
          </a:p>
          <a:p>
            <a:pPr marL="342900" indent="-342900">
              <a:buSzPct val="120000"/>
              <a:buFont typeface="Arial" panose="020B0604020202020204" pitchFamily="34" charset="0"/>
              <a:buChar char="•"/>
            </a:pPr>
            <a:endParaRPr lang="en-US" sz="2200" b="1" dirty="0">
              <a:latin typeface="+mn-lt"/>
            </a:endParaRPr>
          </a:p>
          <a:p>
            <a:pPr marL="342900" indent="-342900">
              <a:buSzPct val="120000"/>
              <a:buFont typeface="Arial" panose="020B0604020202020204" pitchFamily="34" charset="0"/>
              <a:buChar char="•"/>
            </a:pPr>
            <a:r>
              <a:rPr lang="en-US" sz="2200" b="1" dirty="0">
                <a:latin typeface="+mn-lt"/>
              </a:rPr>
              <a:t>Some extension agents and faculty in impacted areas visit farms and other sites to assess damages</a:t>
            </a:r>
          </a:p>
          <a:p>
            <a:pPr marL="342900" indent="-342900">
              <a:buSzPct val="120000"/>
              <a:buFont typeface="Arial" panose="020B0604020202020204" pitchFamily="34" charset="0"/>
              <a:buChar char="•"/>
            </a:pPr>
            <a:endParaRPr lang="en-US" sz="2200" b="1" dirty="0">
              <a:latin typeface="+mn-lt"/>
            </a:endParaRPr>
          </a:p>
          <a:p>
            <a:pPr marL="342900" indent="-342900">
              <a:buSzPct val="120000"/>
              <a:buFont typeface="Arial" panose="020B0604020202020204" pitchFamily="34" charset="0"/>
              <a:buChar char="•"/>
            </a:pPr>
            <a:r>
              <a:rPr lang="en-US" sz="2200" b="1" dirty="0">
                <a:latin typeface="+mn-lt"/>
              </a:rPr>
              <a:t>UF/IFAS Economic Impact Analysis Program completes a preliminary and final assessment of agricultural losses and damages to production agriculture</a:t>
            </a:r>
          </a:p>
          <a:p>
            <a:pPr marL="742950" lvl="1" indent="-342900">
              <a:buSzPct val="120000"/>
              <a:buFont typeface="Arial" panose="020B0604020202020204" pitchFamily="34" charset="0"/>
              <a:buChar char="•"/>
            </a:pPr>
            <a:endParaRPr lang="en-US" sz="2200" b="1" dirty="0">
              <a:latin typeface="+mn-lt"/>
            </a:endParaRPr>
          </a:p>
          <a:p>
            <a:pPr marL="214313" indent="-214313"/>
            <a:endParaRPr lang="en-US" sz="2400" dirty="0"/>
          </a:p>
        </p:txBody>
      </p:sp>
      <p:pic>
        <p:nvPicPr>
          <p:cNvPr id="5" name="Picture 4" descr="A person standing on a white strip of grass&#10;&#10;Description automatically generated">
            <a:extLst>
              <a:ext uri="{FF2B5EF4-FFF2-40B4-BE49-F238E27FC236}">
                <a16:creationId xmlns:a16="http://schemas.microsoft.com/office/drawing/2014/main" id="{5739D121-F77A-0289-C655-BD8E8BFA2E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7894615" y="2875157"/>
            <a:ext cx="3381272" cy="2535954"/>
          </a:xfrm>
          <a:prstGeom prst="rect">
            <a:avLst/>
          </a:prstGeom>
        </p:spPr>
      </p:pic>
      <p:pic>
        <p:nvPicPr>
          <p:cNvPr id="1032" name="Picture 8">
            <a:extLst>
              <a:ext uri="{FF2B5EF4-FFF2-40B4-BE49-F238E27FC236}">
                <a16:creationId xmlns:a16="http://schemas.microsoft.com/office/drawing/2014/main" id="{1A4031CB-42FA-0565-BE0C-D8411051852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644809" y="919716"/>
            <a:ext cx="3880884" cy="1850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0AB85B-D66D-FE41-0A32-8BFDED0A77B0}"/>
              </a:ext>
            </a:extLst>
          </p:cNvPr>
          <p:cNvSpPr txBox="1"/>
          <p:nvPr/>
        </p:nvSpPr>
        <p:spPr>
          <a:xfrm>
            <a:off x="8210413" y="5833770"/>
            <a:ext cx="2975037" cy="261610"/>
          </a:xfrm>
          <a:prstGeom prst="rect">
            <a:avLst/>
          </a:prstGeom>
          <a:noFill/>
        </p:spPr>
        <p:txBody>
          <a:bodyPr wrap="square" rtlCol="0">
            <a:spAutoFit/>
          </a:bodyPr>
          <a:lstStyle/>
          <a:p>
            <a:r>
              <a:rPr lang="en-US" sz="1100" dirty="0"/>
              <a:t>Photo Source: Lisa House and Christa Court</a:t>
            </a:r>
          </a:p>
        </p:txBody>
      </p:sp>
    </p:spTree>
    <p:extLst>
      <p:ext uri="{BB962C8B-B14F-4D97-AF65-F5344CB8AC3E}">
        <p14:creationId xmlns:p14="http://schemas.microsoft.com/office/powerpoint/2010/main" val="371438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ifas.ufl.edu/news/files/2017/09/swf-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67022" y="1668199"/>
            <a:ext cx="2738402" cy="1760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7022" y="3429000"/>
            <a:ext cx="2738402" cy="1797140"/>
          </a:xfrm>
          <a:prstGeom prst="rect">
            <a:avLst/>
          </a:prstGeom>
        </p:spPr>
      </p:pic>
      <p:sp>
        <p:nvSpPr>
          <p:cNvPr id="2" name="Title 1"/>
          <p:cNvSpPr>
            <a:spLocks noGrp="1"/>
          </p:cNvSpPr>
          <p:nvPr>
            <p:ph type="title"/>
          </p:nvPr>
        </p:nvSpPr>
        <p:spPr>
          <a:xfrm>
            <a:off x="838199" y="-156783"/>
            <a:ext cx="10515600" cy="1325563"/>
          </a:xfrm>
        </p:spPr>
        <p:txBody>
          <a:bodyPr>
            <a:normAutofit/>
          </a:bodyPr>
          <a:lstStyle/>
          <a:p>
            <a:r>
              <a:rPr lang="en-US" sz="3600" b="1" dirty="0">
                <a:solidFill>
                  <a:srgbClr val="17375E"/>
                </a:solidFill>
              </a:rPr>
              <a:t>Many Types of Agricultural</a:t>
            </a:r>
            <a:r>
              <a:rPr lang="en-US" sz="3600" b="1" dirty="0"/>
              <a:t> Assets at Risk</a:t>
            </a:r>
          </a:p>
        </p:txBody>
      </p:sp>
      <p:sp>
        <p:nvSpPr>
          <p:cNvPr id="3" name="Content Placeholder 2"/>
          <p:cNvSpPr>
            <a:spLocks noGrp="1"/>
          </p:cNvSpPr>
          <p:nvPr>
            <p:ph idx="1"/>
          </p:nvPr>
        </p:nvSpPr>
        <p:spPr>
          <a:xfrm>
            <a:off x="5762846" y="1247958"/>
            <a:ext cx="5590953" cy="4674584"/>
          </a:xfrm>
        </p:spPr>
        <p:txBody>
          <a:bodyPr>
            <a:normAutofit fontScale="85000" lnSpcReduction="20000"/>
          </a:bodyPr>
          <a:lstStyle/>
          <a:p>
            <a:pPr>
              <a:spcAft>
                <a:spcPts val="800"/>
              </a:spcAft>
            </a:pPr>
            <a:r>
              <a:rPr lang="en-US" b="1" dirty="0"/>
              <a:t>Standing annual and perennial crops</a:t>
            </a:r>
          </a:p>
          <a:p>
            <a:pPr>
              <a:spcAft>
                <a:spcPts val="800"/>
              </a:spcAft>
            </a:pPr>
            <a:r>
              <a:rPr lang="en-US" b="1" dirty="0"/>
              <a:t>Live animals</a:t>
            </a:r>
          </a:p>
          <a:p>
            <a:pPr>
              <a:spcAft>
                <a:spcPts val="800"/>
              </a:spcAft>
            </a:pPr>
            <a:r>
              <a:rPr lang="en-US" b="1" dirty="0"/>
              <a:t>Forest inventory</a:t>
            </a:r>
          </a:p>
          <a:p>
            <a:pPr>
              <a:spcAft>
                <a:spcPts val="800"/>
              </a:spcAft>
            </a:pPr>
            <a:r>
              <a:rPr lang="en-US" b="1" dirty="0"/>
              <a:t>Nursery/greenhouse structures</a:t>
            </a:r>
          </a:p>
          <a:p>
            <a:pPr>
              <a:spcAft>
                <a:spcPts val="800"/>
              </a:spcAft>
            </a:pPr>
            <a:r>
              <a:rPr lang="en-US" b="1" dirty="0"/>
              <a:t>Irrigation systems</a:t>
            </a:r>
          </a:p>
          <a:p>
            <a:pPr>
              <a:spcAft>
                <a:spcPts val="800"/>
              </a:spcAft>
            </a:pPr>
            <a:r>
              <a:rPr lang="en-US" b="1" dirty="0"/>
              <a:t>Roads, ditches, stormwater impoundments</a:t>
            </a:r>
          </a:p>
          <a:p>
            <a:pPr>
              <a:spcAft>
                <a:spcPts val="800"/>
              </a:spcAft>
            </a:pPr>
            <a:r>
              <a:rPr lang="en-US" b="1" dirty="0"/>
              <a:t>Livestock and aquaculture facilities</a:t>
            </a:r>
          </a:p>
          <a:p>
            <a:pPr>
              <a:spcAft>
                <a:spcPts val="800"/>
              </a:spcAft>
            </a:pPr>
            <a:r>
              <a:rPr lang="en-US" b="1" dirty="0"/>
              <a:t>Farm machinery</a:t>
            </a:r>
          </a:p>
          <a:p>
            <a:pPr>
              <a:spcAft>
                <a:spcPts val="800"/>
              </a:spcAft>
            </a:pPr>
            <a:r>
              <a:rPr lang="en-US" b="1" dirty="0"/>
              <a:t>Farm homes and office buildings</a:t>
            </a:r>
          </a:p>
          <a:p>
            <a:pPr>
              <a:spcAft>
                <a:spcPts val="800"/>
              </a:spcAft>
            </a:pPr>
            <a:r>
              <a:rPr lang="en-US" b="1" dirty="0"/>
              <a:t>Packinghouses and processing  facilities</a:t>
            </a:r>
          </a:p>
          <a:p>
            <a:pPr>
              <a:spcAft>
                <a:spcPts val="800"/>
              </a:spcAft>
            </a:pPr>
            <a:r>
              <a:rPr lang="en-US" b="1" dirty="0"/>
              <a:t>Research, extension, and teaching facilities</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1667" y="940770"/>
            <a:ext cx="2451774" cy="2024126"/>
          </a:xfrm>
          <a:prstGeom prst="rect">
            <a:avLst/>
          </a:prstGeom>
        </p:spPr>
      </p:pic>
      <p:pic>
        <p:nvPicPr>
          <p:cNvPr id="2052" name="Picture 4" descr="http://blogs.ifas.ufl.edu/news/files/2017/09/okeechobee-7-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1667" y="2667037"/>
            <a:ext cx="2451774" cy="18364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677" y="4205604"/>
            <a:ext cx="2438764" cy="1819315"/>
          </a:xfrm>
          <a:prstGeom prst="rect">
            <a:avLst/>
          </a:prstGeom>
        </p:spPr>
      </p:pic>
      <p:sp>
        <p:nvSpPr>
          <p:cNvPr id="4" name="TextBox 3">
            <a:extLst>
              <a:ext uri="{FF2B5EF4-FFF2-40B4-BE49-F238E27FC236}">
                <a16:creationId xmlns:a16="http://schemas.microsoft.com/office/drawing/2014/main" id="{A287B05A-411B-50AE-937D-CFD1E5E61904}"/>
              </a:ext>
            </a:extLst>
          </p:cNvPr>
          <p:cNvSpPr txBox="1"/>
          <p:nvPr/>
        </p:nvSpPr>
        <p:spPr>
          <a:xfrm>
            <a:off x="2729897" y="5226140"/>
            <a:ext cx="1614070" cy="276999"/>
          </a:xfrm>
          <a:prstGeom prst="rect">
            <a:avLst/>
          </a:prstGeom>
          <a:noFill/>
        </p:spPr>
        <p:txBody>
          <a:bodyPr wrap="square" rtlCol="0">
            <a:spAutoFit/>
          </a:bodyPr>
          <a:lstStyle/>
          <a:p>
            <a:r>
              <a:rPr lang="en-US" sz="1200" dirty="0"/>
              <a:t>Photo Source: UF/IFAS</a:t>
            </a:r>
          </a:p>
        </p:txBody>
      </p:sp>
      <p:sp>
        <p:nvSpPr>
          <p:cNvPr id="10" name="Google Shape;56;p14">
            <a:extLst>
              <a:ext uri="{FF2B5EF4-FFF2-40B4-BE49-F238E27FC236}">
                <a16:creationId xmlns:a16="http://schemas.microsoft.com/office/drawing/2014/main" id="{D69C7260-C026-37EB-D700-821120FA096B}"/>
              </a:ext>
            </a:extLst>
          </p:cNvPr>
          <p:cNvSpPr/>
          <p:nvPr/>
        </p:nvSpPr>
        <p:spPr>
          <a:xfrm>
            <a:off x="0" y="-1"/>
            <a:ext cx="101600" cy="6858001"/>
          </a:xfrm>
          <a:prstGeom prst="rect">
            <a:avLst/>
          </a:prstGeom>
          <a:solidFill>
            <a:srgbClr val="0047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1" name="Google Shape;31;p10">
            <a:extLst>
              <a:ext uri="{FF2B5EF4-FFF2-40B4-BE49-F238E27FC236}">
                <a16:creationId xmlns:a16="http://schemas.microsoft.com/office/drawing/2014/main" id="{7A3BFEBF-9785-83DA-A06E-F30BA2FF2D32}"/>
              </a:ext>
            </a:extLst>
          </p:cNvPr>
          <p:cNvSpPr/>
          <p:nvPr/>
        </p:nvSpPr>
        <p:spPr>
          <a:xfrm>
            <a:off x="12090399" y="-2"/>
            <a:ext cx="206375" cy="6858001"/>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13" name="Google Shape;28;p9">
            <a:extLst>
              <a:ext uri="{FF2B5EF4-FFF2-40B4-BE49-F238E27FC236}">
                <a16:creationId xmlns:a16="http://schemas.microsoft.com/office/drawing/2014/main" id="{A15154A4-CAC3-24AE-8251-26617FA4ED5C}"/>
              </a:ext>
            </a:extLst>
          </p:cNvPr>
          <p:cNvPicPr preferRelativeResize="0"/>
          <p:nvPr/>
        </p:nvPicPr>
        <p:blipFill>
          <a:blip r:embed="rId8"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extLst>
      <p:ext uri="{BB962C8B-B14F-4D97-AF65-F5344CB8AC3E}">
        <p14:creationId xmlns:p14="http://schemas.microsoft.com/office/powerpoint/2010/main" val="140513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0" y="-85213"/>
            <a:ext cx="11283462" cy="1325563"/>
          </a:xfrm>
        </p:spPr>
        <p:txBody>
          <a:bodyPr>
            <a:normAutofit/>
          </a:bodyPr>
          <a:lstStyle/>
          <a:p>
            <a:r>
              <a:rPr lang="en-US" sz="3600" b="1" dirty="0"/>
              <a:t>Important Considerations for Measuring  Agricultural Impacts of Disaster Events</a:t>
            </a:r>
          </a:p>
        </p:txBody>
      </p:sp>
      <p:sp>
        <p:nvSpPr>
          <p:cNvPr id="3" name="Content Placeholder 2"/>
          <p:cNvSpPr>
            <a:spLocks noGrp="1"/>
          </p:cNvSpPr>
          <p:nvPr>
            <p:ph idx="1"/>
          </p:nvPr>
        </p:nvSpPr>
        <p:spPr>
          <a:xfrm>
            <a:off x="4734878" y="1240350"/>
            <a:ext cx="6258019" cy="4842623"/>
          </a:xfrm>
        </p:spPr>
        <p:txBody>
          <a:bodyPr>
            <a:normAutofit fontScale="70000" lnSpcReduction="20000"/>
          </a:bodyPr>
          <a:lstStyle/>
          <a:p>
            <a:r>
              <a:rPr lang="en-US" b="1" dirty="0"/>
              <a:t>Agriculture is a seasonal activity </a:t>
            </a:r>
          </a:p>
          <a:p>
            <a:pPr marL="0" indent="0">
              <a:buNone/>
            </a:pPr>
            <a:r>
              <a:rPr lang="en-US" sz="2800" dirty="0">
                <a:sym typeface="Wingdings" panose="05000000000000000000" pitchFamily="2" charset="2"/>
              </a:rPr>
              <a:t>    when the event happens matters</a:t>
            </a:r>
            <a:endParaRPr lang="en-US" dirty="0"/>
          </a:p>
          <a:p>
            <a:endParaRPr lang="en-US" b="1" dirty="0"/>
          </a:p>
          <a:p>
            <a:r>
              <a:rPr lang="en-US" b="1" dirty="0"/>
              <a:t>Sectoral impacts can vary widely</a:t>
            </a:r>
          </a:p>
          <a:p>
            <a:pPr marL="0" indent="0">
              <a:buNone/>
            </a:pPr>
            <a:r>
              <a:rPr lang="en-US" sz="2800" dirty="0">
                <a:sym typeface="Wingdings" panose="05000000000000000000" pitchFamily="2" charset="2"/>
              </a:rPr>
              <a:t>    what the event impacts matters</a:t>
            </a:r>
            <a:endParaRPr lang="en-US" sz="2800" b="1" dirty="0"/>
          </a:p>
          <a:p>
            <a:endParaRPr lang="en-US" b="1" dirty="0"/>
          </a:p>
          <a:p>
            <a:r>
              <a:rPr lang="en-US" b="1" dirty="0"/>
              <a:t>Short-term impacts vs. Medium and Long-term impacts</a:t>
            </a:r>
          </a:p>
          <a:p>
            <a:pPr marL="0" indent="0">
              <a:buNone/>
            </a:pPr>
            <a:r>
              <a:rPr lang="en-US" dirty="0">
                <a:sym typeface="Wingdings" panose="05000000000000000000" pitchFamily="2" charset="2"/>
              </a:rPr>
              <a:t>   </a:t>
            </a:r>
            <a:r>
              <a:rPr lang="en-US" sz="2800" dirty="0">
                <a:sym typeface="Wingdings" panose="05000000000000000000" pitchFamily="2" charset="2"/>
              </a:rPr>
              <a:t> not all impacts are immediately observable</a:t>
            </a:r>
            <a:endParaRPr lang="en-US" sz="2800" b="1" dirty="0"/>
          </a:p>
          <a:p>
            <a:pPr marL="0" indent="0">
              <a:buNone/>
            </a:pPr>
            <a:endParaRPr lang="en-US" b="1" dirty="0"/>
          </a:p>
          <a:p>
            <a:r>
              <a:rPr lang="en-US" b="1" dirty="0"/>
              <a:t>Direct vs. Indirect impacts</a:t>
            </a:r>
          </a:p>
          <a:p>
            <a:pPr marL="690563" indent="-457200">
              <a:buFont typeface="Wingdings" panose="05000000000000000000" pitchFamily="2" charset="2"/>
              <a:buChar char="à"/>
            </a:pPr>
            <a:r>
              <a:rPr lang="en-GB" sz="2800" dirty="0"/>
              <a:t>Heavy reliance on operating loans and seasonal nature of expenditures for crop and livestock production matter</a:t>
            </a:r>
          </a:p>
          <a:p>
            <a:endParaRPr lang="en-GB" dirty="0"/>
          </a:p>
          <a:p>
            <a:r>
              <a:rPr lang="en-GB" sz="2800" b="1" dirty="0"/>
              <a:t>Forward and backward linkages to other food system activities</a:t>
            </a:r>
          </a:p>
          <a:p>
            <a:endParaRPr lang="en-US" b="1" dirty="0"/>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t="11349"/>
          <a:stretch/>
        </p:blipFill>
        <p:spPr>
          <a:xfrm>
            <a:off x="432779" y="1148317"/>
            <a:ext cx="3665538" cy="2437150"/>
          </a:xfrm>
          <a:prstGeom prst="rect">
            <a:avLst/>
          </a:prstGeom>
        </p:spPr>
      </p:pic>
      <p:pic>
        <p:nvPicPr>
          <p:cNvPr id="4" name="Picture 2" descr="http://blogs.ifas.ufl.edu/news/files/2017/09/madison-1.jpg">
            <a:extLst>
              <a:ext uri="{FF2B5EF4-FFF2-40B4-BE49-F238E27FC236}">
                <a16:creationId xmlns:a16="http://schemas.microsoft.com/office/drawing/2014/main" id="{617AD6F3-EC2E-6000-20D5-2023F3D483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779" y="3609987"/>
            <a:ext cx="3661858" cy="206895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A1DDCB76-D87E-F267-8EA9-64B453B2CE45}"/>
              </a:ext>
            </a:extLst>
          </p:cNvPr>
          <p:cNvSpPr txBox="1">
            <a:spLocks/>
          </p:cNvSpPr>
          <p:nvPr/>
        </p:nvSpPr>
        <p:spPr>
          <a:xfrm>
            <a:off x="1794152" y="6514319"/>
            <a:ext cx="2940726" cy="44806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100" kern="1200">
                <a:solidFill>
                  <a:schemeClr val="tx2">
                    <a:lumMod val="75000"/>
                  </a:schemeClr>
                </a:solidFill>
                <a:latin typeface="+mn-lt"/>
                <a:ea typeface="+mn-ea"/>
                <a:cs typeface="+mn-cs"/>
              </a:defRPr>
            </a:lvl1pPr>
            <a:lvl2pPr marL="557213" indent="-214313" algn="l" defTabSz="342900" rtl="0" eaLnBrk="1" latinLnBrk="0" hangingPunct="1">
              <a:spcBef>
                <a:spcPct val="20000"/>
              </a:spcBef>
              <a:buFont typeface="Arial"/>
              <a:buChar char="–"/>
              <a:defRPr sz="1800" kern="1200">
                <a:solidFill>
                  <a:schemeClr val="tx2">
                    <a:lumMod val="75000"/>
                  </a:schemeClr>
                </a:solidFill>
                <a:latin typeface="+mn-lt"/>
                <a:ea typeface="+mn-ea"/>
                <a:cs typeface="+mn-cs"/>
              </a:defRPr>
            </a:lvl2pPr>
            <a:lvl3pPr marL="857250" indent="-171450" algn="l" defTabSz="342900" rtl="0" eaLnBrk="1" latinLnBrk="0" hangingPunct="1">
              <a:spcBef>
                <a:spcPct val="20000"/>
              </a:spcBef>
              <a:buFont typeface="Arial"/>
              <a:buChar char="•"/>
              <a:defRPr sz="1500" kern="1200">
                <a:solidFill>
                  <a:schemeClr val="tx2">
                    <a:lumMod val="75000"/>
                  </a:schemeClr>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2">
                    <a:lumMod val="75000"/>
                  </a:schemeClr>
                </a:solidFill>
                <a:latin typeface="+mn-lt"/>
                <a:ea typeface="+mn-ea"/>
                <a:cs typeface="+mn-cs"/>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200" dirty="0">
                <a:solidFill>
                  <a:schemeClr val="accent6">
                    <a:lumMod val="75000"/>
                  </a:schemeClr>
                </a:solidFill>
              </a:rPr>
              <a:t>Photo Source: UF/IFAS</a:t>
            </a:r>
          </a:p>
        </p:txBody>
      </p:sp>
      <p:sp>
        <p:nvSpPr>
          <p:cNvPr id="6" name="TextBox 5">
            <a:extLst>
              <a:ext uri="{FF2B5EF4-FFF2-40B4-BE49-F238E27FC236}">
                <a16:creationId xmlns:a16="http://schemas.microsoft.com/office/drawing/2014/main" id="{35FCB175-B183-3DC8-1DBF-27EE98629720}"/>
              </a:ext>
            </a:extLst>
          </p:cNvPr>
          <p:cNvSpPr txBox="1"/>
          <p:nvPr/>
        </p:nvSpPr>
        <p:spPr>
          <a:xfrm>
            <a:off x="392068" y="5678937"/>
            <a:ext cx="1614070" cy="276999"/>
          </a:xfrm>
          <a:prstGeom prst="rect">
            <a:avLst/>
          </a:prstGeom>
          <a:noFill/>
        </p:spPr>
        <p:txBody>
          <a:bodyPr wrap="square" rtlCol="0">
            <a:spAutoFit/>
          </a:bodyPr>
          <a:lstStyle/>
          <a:p>
            <a:r>
              <a:rPr lang="en-US" sz="1200" dirty="0"/>
              <a:t>Photo Source: UF/IFAS</a:t>
            </a:r>
          </a:p>
        </p:txBody>
      </p:sp>
      <p:sp>
        <p:nvSpPr>
          <p:cNvPr id="12" name="Google Shape;56;p14">
            <a:extLst>
              <a:ext uri="{FF2B5EF4-FFF2-40B4-BE49-F238E27FC236}">
                <a16:creationId xmlns:a16="http://schemas.microsoft.com/office/drawing/2014/main" id="{EC741B1A-94DA-3280-EF6F-A3E7AA901577}"/>
              </a:ext>
            </a:extLst>
          </p:cNvPr>
          <p:cNvSpPr/>
          <p:nvPr/>
        </p:nvSpPr>
        <p:spPr>
          <a:xfrm>
            <a:off x="0" y="-1"/>
            <a:ext cx="101600" cy="6858001"/>
          </a:xfrm>
          <a:prstGeom prst="rect">
            <a:avLst/>
          </a:prstGeom>
          <a:solidFill>
            <a:srgbClr val="0047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3" name="Google Shape;31;p10">
            <a:extLst>
              <a:ext uri="{FF2B5EF4-FFF2-40B4-BE49-F238E27FC236}">
                <a16:creationId xmlns:a16="http://schemas.microsoft.com/office/drawing/2014/main" id="{4BFCAE5C-7C65-111C-40CA-6CBD428B7E83}"/>
              </a:ext>
            </a:extLst>
          </p:cNvPr>
          <p:cNvSpPr/>
          <p:nvPr/>
        </p:nvSpPr>
        <p:spPr>
          <a:xfrm>
            <a:off x="12090399" y="-2"/>
            <a:ext cx="206375" cy="6858001"/>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14" name="Google Shape;28;p9">
            <a:extLst>
              <a:ext uri="{FF2B5EF4-FFF2-40B4-BE49-F238E27FC236}">
                <a16:creationId xmlns:a16="http://schemas.microsoft.com/office/drawing/2014/main" id="{1C07AD18-53BB-D2AB-24A0-A66B5ACF97B7}"/>
              </a:ext>
            </a:extLst>
          </p:cNvPr>
          <p:cNvPicPr preferRelativeResize="0"/>
          <p:nvPr/>
        </p:nvPicPr>
        <p:blipFill>
          <a:blip r:embed="rId4" cstate="print">
            <a:extLst>
              <a:ext uri="{28A0092B-C50C-407E-A947-70E740481C1C}">
                <a14:useLocalDpi xmlns:a14="http://schemas.microsoft.com/office/drawing/2010/main"/>
              </a:ext>
            </a:extLst>
          </a:blip>
          <a:srcRect/>
          <a:stretch/>
        </p:blipFill>
        <p:spPr>
          <a:xfrm>
            <a:off x="10374734" y="6263167"/>
            <a:ext cx="1461666" cy="485476"/>
          </a:xfrm>
          <a:prstGeom prst="rect">
            <a:avLst/>
          </a:prstGeom>
          <a:noFill/>
          <a:ln>
            <a:noFill/>
          </a:ln>
        </p:spPr>
      </p:pic>
    </p:spTree>
    <p:extLst>
      <p:ext uri="{BB962C8B-B14F-4D97-AF65-F5344CB8AC3E}">
        <p14:creationId xmlns:p14="http://schemas.microsoft.com/office/powerpoint/2010/main" val="261291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3DB4-EDC6-C138-4D80-5BCC6DC05EBB}"/>
              </a:ext>
            </a:extLst>
          </p:cNvPr>
          <p:cNvSpPr>
            <a:spLocks noGrp="1"/>
          </p:cNvSpPr>
          <p:nvPr>
            <p:ph type="title"/>
          </p:nvPr>
        </p:nvSpPr>
        <p:spPr>
          <a:xfrm>
            <a:off x="2296809" y="163779"/>
            <a:ext cx="7315200" cy="566738"/>
          </a:xfrm>
        </p:spPr>
        <p:txBody>
          <a:bodyPr>
            <a:normAutofit fontScale="90000"/>
          </a:bodyPr>
          <a:lstStyle/>
          <a:p>
            <a:pPr algn="ctr"/>
            <a:r>
              <a:rPr lang="en-US" sz="3600" dirty="0"/>
              <a:t>Previous Work on Tropical Cyclones</a:t>
            </a:r>
          </a:p>
        </p:txBody>
      </p:sp>
      <p:pic>
        <p:nvPicPr>
          <p:cNvPr id="5" name="Picture 4">
            <a:extLst>
              <a:ext uri="{FF2B5EF4-FFF2-40B4-BE49-F238E27FC236}">
                <a16:creationId xmlns:a16="http://schemas.microsoft.com/office/drawing/2014/main" id="{1F89C153-AB3C-C83A-068C-CCC34BBE9C0F}"/>
              </a:ext>
            </a:extLst>
          </p:cNvPr>
          <p:cNvPicPr>
            <a:picLocks noChangeAspect="1"/>
          </p:cNvPicPr>
          <p:nvPr/>
        </p:nvPicPr>
        <p:blipFill>
          <a:blip r:embed="rId2"/>
          <a:stretch>
            <a:fillRect/>
          </a:stretch>
        </p:blipFill>
        <p:spPr>
          <a:xfrm>
            <a:off x="204999" y="1067190"/>
            <a:ext cx="2797461" cy="2555754"/>
          </a:xfrm>
          <a:prstGeom prst="rect">
            <a:avLst/>
          </a:prstGeom>
        </p:spPr>
      </p:pic>
      <p:sp>
        <p:nvSpPr>
          <p:cNvPr id="6" name="TextBox 5">
            <a:extLst>
              <a:ext uri="{FF2B5EF4-FFF2-40B4-BE49-F238E27FC236}">
                <a16:creationId xmlns:a16="http://schemas.microsoft.com/office/drawing/2014/main" id="{D96DA139-0258-4193-C589-B9F36E93D8AB}"/>
              </a:ext>
            </a:extLst>
          </p:cNvPr>
          <p:cNvSpPr txBox="1"/>
          <p:nvPr/>
        </p:nvSpPr>
        <p:spPr>
          <a:xfrm>
            <a:off x="168295" y="3635272"/>
            <a:ext cx="2630144" cy="707886"/>
          </a:xfrm>
          <a:prstGeom prst="rect">
            <a:avLst/>
          </a:prstGeom>
          <a:noFill/>
        </p:spPr>
        <p:txBody>
          <a:bodyPr wrap="none" rtlCol="0">
            <a:spAutoFit/>
          </a:bodyPr>
          <a:lstStyle/>
          <a:p>
            <a:pPr algn="ctr"/>
            <a:r>
              <a:rPr lang="en-US" sz="2000" b="1" dirty="0">
                <a:latin typeface="Franklin Gothic Medium" panose="020B0603020102020204" pitchFamily="34" charset="0"/>
              </a:rPr>
              <a:t>Hurricane Irma (2017)</a:t>
            </a:r>
          </a:p>
          <a:p>
            <a:pPr algn="ctr"/>
            <a:r>
              <a:rPr lang="en-US" sz="2000" b="1" dirty="0">
                <a:latin typeface="Franklin Gothic Medium" panose="020B0603020102020204" pitchFamily="34" charset="0"/>
              </a:rPr>
              <a:t>Category 3  </a:t>
            </a:r>
          </a:p>
        </p:txBody>
      </p:sp>
      <p:pic>
        <p:nvPicPr>
          <p:cNvPr id="7" name="Picture 6">
            <a:extLst>
              <a:ext uri="{FF2B5EF4-FFF2-40B4-BE49-F238E27FC236}">
                <a16:creationId xmlns:a16="http://schemas.microsoft.com/office/drawing/2014/main" id="{32700ACF-C1FB-4FB4-B574-F8B3F6BAE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46" t="1" b="-2"/>
          <a:stretch/>
        </p:blipFill>
        <p:spPr>
          <a:xfrm>
            <a:off x="3071649" y="1059213"/>
            <a:ext cx="2882762" cy="2556999"/>
          </a:xfrm>
          <a:prstGeom prst="rect">
            <a:avLst/>
          </a:prstGeom>
        </p:spPr>
      </p:pic>
      <p:pic>
        <p:nvPicPr>
          <p:cNvPr id="8" name="Picture 2" descr="Hurricane Ian (September 2022) | Events | Billion-Dollar Weather and  Climate Disasters | National Centers for Environmental Information (NCEI)">
            <a:extLst>
              <a:ext uri="{FF2B5EF4-FFF2-40B4-BE49-F238E27FC236}">
                <a16:creationId xmlns:a16="http://schemas.microsoft.com/office/drawing/2014/main" id="{B70EA5DD-712D-B947-A1E8-94285C0DB7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9"/>
          <a:stretch/>
        </p:blipFill>
        <p:spPr bwMode="auto">
          <a:xfrm>
            <a:off x="6023600" y="1042327"/>
            <a:ext cx="2830146" cy="25868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84A74F-7831-13EE-8F39-98753B50A2D9}"/>
              </a:ext>
            </a:extLst>
          </p:cNvPr>
          <p:cNvSpPr txBox="1"/>
          <p:nvPr/>
        </p:nvSpPr>
        <p:spPr>
          <a:xfrm>
            <a:off x="3010992" y="3622944"/>
            <a:ext cx="2997552" cy="707886"/>
          </a:xfrm>
          <a:prstGeom prst="rect">
            <a:avLst/>
          </a:prstGeom>
          <a:noFill/>
        </p:spPr>
        <p:txBody>
          <a:bodyPr wrap="none" rtlCol="0">
            <a:spAutoFit/>
          </a:bodyPr>
          <a:lstStyle/>
          <a:p>
            <a:pPr algn="ctr"/>
            <a:r>
              <a:rPr lang="en-US" sz="2000" b="1" dirty="0">
                <a:latin typeface="Franklin Gothic Medium" panose="020B0603020102020204" pitchFamily="34" charset="0"/>
              </a:rPr>
              <a:t>Hurricane Michael (2018)</a:t>
            </a:r>
          </a:p>
          <a:p>
            <a:pPr algn="ctr"/>
            <a:r>
              <a:rPr lang="en-US" sz="2000" b="1" dirty="0">
                <a:latin typeface="Franklin Gothic Medium" panose="020B0603020102020204" pitchFamily="34" charset="0"/>
              </a:rPr>
              <a:t>Category 5</a:t>
            </a:r>
          </a:p>
        </p:txBody>
      </p:sp>
      <p:sp>
        <p:nvSpPr>
          <p:cNvPr id="10" name="TextBox 9">
            <a:extLst>
              <a:ext uri="{FF2B5EF4-FFF2-40B4-BE49-F238E27FC236}">
                <a16:creationId xmlns:a16="http://schemas.microsoft.com/office/drawing/2014/main" id="{E13D514E-6C65-0C37-3876-58315AABF111}"/>
              </a:ext>
            </a:extLst>
          </p:cNvPr>
          <p:cNvSpPr txBox="1"/>
          <p:nvPr/>
        </p:nvSpPr>
        <p:spPr>
          <a:xfrm>
            <a:off x="6196987" y="3624482"/>
            <a:ext cx="2483372" cy="707886"/>
          </a:xfrm>
          <a:prstGeom prst="rect">
            <a:avLst/>
          </a:prstGeom>
          <a:noFill/>
        </p:spPr>
        <p:txBody>
          <a:bodyPr wrap="none" rtlCol="0">
            <a:spAutoFit/>
          </a:bodyPr>
          <a:lstStyle/>
          <a:p>
            <a:pPr algn="ctr"/>
            <a:r>
              <a:rPr lang="en-US" sz="2000" b="1" dirty="0">
                <a:latin typeface="Franklin Gothic Medium" panose="020B0603020102020204" pitchFamily="34" charset="0"/>
              </a:rPr>
              <a:t>Hurricane Ian (2022)</a:t>
            </a:r>
          </a:p>
          <a:p>
            <a:pPr algn="ctr"/>
            <a:r>
              <a:rPr lang="en-US" sz="2000" b="1" dirty="0">
                <a:latin typeface="Franklin Gothic Medium" panose="020B0603020102020204" pitchFamily="34" charset="0"/>
              </a:rPr>
              <a:t>Category 4</a:t>
            </a:r>
          </a:p>
        </p:txBody>
      </p:sp>
      <p:pic>
        <p:nvPicPr>
          <p:cNvPr id="3" name="Picture 2">
            <a:extLst>
              <a:ext uri="{FF2B5EF4-FFF2-40B4-BE49-F238E27FC236}">
                <a16:creationId xmlns:a16="http://schemas.microsoft.com/office/drawing/2014/main" id="{87D6EA22-7C9E-7BB3-C5B4-A18843346438}"/>
              </a:ext>
            </a:extLst>
          </p:cNvPr>
          <p:cNvPicPr>
            <a:picLocks noChangeAspect="1"/>
          </p:cNvPicPr>
          <p:nvPr/>
        </p:nvPicPr>
        <p:blipFill rotWithShape="1">
          <a:blip r:embed="rId5"/>
          <a:srcRect l="14899" r="6115"/>
          <a:stretch/>
        </p:blipFill>
        <p:spPr>
          <a:xfrm>
            <a:off x="8922935" y="1033482"/>
            <a:ext cx="2969659" cy="2604550"/>
          </a:xfrm>
          <a:prstGeom prst="rect">
            <a:avLst/>
          </a:prstGeom>
        </p:spPr>
      </p:pic>
      <p:sp>
        <p:nvSpPr>
          <p:cNvPr id="4" name="TextBox 3">
            <a:extLst>
              <a:ext uri="{FF2B5EF4-FFF2-40B4-BE49-F238E27FC236}">
                <a16:creationId xmlns:a16="http://schemas.microsoft.com/office/drawing/2014/main" id="{79AA8D27-F427-1501-6714-59EF170089D5}"/>
              </a:ext>
            </a:extLst>
          </p:cNvPr>
          <p:cNvSpPr txBox="1"/>
          <p:nvPr/>
        </p:nvSpPr>
        <p:spPr>
          <a:xfrm>
            <a:off x="9034631" y="3635272"/>
            <a:ext cx="2746266" cy="707886"/>
          </a:xfrm>
          <a:prstGeom prst="rect">
            <a:avLst/>
          </a:prstGeom>
          <a:noFill/>
        </p:spPr>
        <p:txBody>
          <a:bodyPr wrap="none" rtlCol="0">
            <a:spAutoFit/>
          </a:bodyPr>
          <a:lstStyle/>
          <a:p>
            <a:pPr algn="ctr"/>
            <a:r>
              <a:rPr lang="en-US" sz="2000" b="1" dirty="0">
                <a:latin typeface="Franklin Gothic Medium" panose="020B0603020102020204" pitchFamily="34" charset="0"/>
              </a:rPr>
              <a:t>Hurricane Idalia (2023)</a:t>
            </a:r>
          </a:p>
          <a:p>
            <a:pPr algn="ctr"/>
            <a:r>
              <a:rPr lang="en-US" sz="2000" b="1" dirty="0">
                <a:latin typeface="Franklin Gothic Medium" panose="020B0603020102020204" pitchFamily="34" charset="0"/>
              </a:rPr>
              <a:t>Category 3</a:t>
            </a:r>
          </a:p>
        </p:txBody>
      </p:sp>
      <p:sp>
        <p:nvSpPr>
          <p:cNvPr id="11" name="TextBox 10">
            <a:extLst>
              <a:ext uri="{FF2B5EF4-FFF2-40B4-BE49-F238E27FC236}">
                <a16:creationId xmlns:a16="http://schemas.microsoft.com/office/drawing/2014/main" id="{7EE45F3E-33FC-0CAC-5EE6-081A8BFB9DC8}"/>
              </a:ext>
            </a:extLst>
          </p:cNvPr>
          <p:cNvSpPr txBox="1"/>
          <p:nvPr/>
        </p:nvSpPr>
        <p:spPr>
          <a:xfrm>
            <a:off x="285731" y="5250376"/>
            <a:ext cx="2395271" cy="707886"/>
          </a:xfrm>
          <a:prstGeom prst="rect">
            <a:avLst/>
          </a:prstGeom>
          <a:noFill/>
        </p:spPr>
        <p:txBody>
          <a:bodyPr wrap="none" rtlCol="0">
            <a:spAutoFit/>
          </a:bodyPr>
          <a:lstStyle/>
          <a:p>
            <a:pPr algn="ctr"/>
            <a:r>
              <a:rPr lang="en-US" sz="2000" b="1" dirty="0">
                <a:latin typeface="Franklin Gothic Medium" panose="020B0603020102020204" pitchFamily="34" charset="0"/>
              </a:rPr>
              <a:t>Agricultural Losses: </a:t>
            </a:r>
          </a:p>
          <a:p>
            <a:pPr algn="ctr"/>
            <a:r>
              <a:rPr lang="en-US" sz="2000" b="1" dirty="0">
                <a:latin typeface="Franklin Gothic Medium" panose="020B0603020102020204" pitchFamily="34" charset="0"/>
              </a:rPr>
              <a:t>~$1.313 billion</a:t>
            </a:r>
          </a:p>
        </p:txBody>
      </p:sp>
      <p:sp>
        <p:nvSpPr>
          <p:cNvPr id="13" name="TextBox 12">
            <a:extLst>
              <a:ext uri="{FF2B5EF4-FFF2-40B4-BE49-F238E27FC236}">
                <a16:creationId xmlns:a16="http://schemas.microsoft.com/office/drawing/2014/main" id="{6A5E64F3-E6D5-99ED-2C67-789D8BBA7E03}"/>
              </a:ext>
            </a:extLst>
          </p:cNvPr>
          <p:cNvSpPr txBox="1"/>
          <p:nvPr/>
        </p:nvSpPr>
        <p:spPr>
          <a:xfrm>
            <a:off x="6023601" y="4344696"/>
            <a:ext cx="2830145" cy="830997"/>
          </a:xfrm>
          <a:prstGeom prst="rect">
            <a:avLst/>
          </a:prstGeom>
          <a:noFill/>
        </p:spPr>
        <p:txBody>
          <a:bodyPr wrap="square" rtlCol="0">
            <a:spAutoFit/>
          </a:bodyPr>
          <a:lstStyle/>
          <a:p>
            <a:pPr marL="111125" indent="-111125">
              <a:buFont typeface="Arial" panose="020B0604020202020204" pitchFamily="34" charset="0"/>
              <a:buChar char="•"/>
            </a:pPr>
            <a:r>
              <a:rPr lang="en-US" sz="1600" dirty="0">
                <a:latin typeface="Franklin Gothic Medium" panose="020B0603020102020204" pitchFamily="34" charset="0"/>
              </a:rPr>
              <a:t>Survey improvements</a:t>
            </a:r>
          </a:p>
          <a:p>
            <a:pPr marL="111125" indent="-111125">
              <a:buFont typeface="Arial" panose="020B0604020202020204" pitchFamily="34" charset="0"/>
              <a:buChar char="•"/>
            </a:pPr>
            <a:r>
              <a:rPr lang="en-US" sz="1600" dirty="0">
                <a:latin typeface="Franklin Gothic Medium" panose="020B0603020102020204" pitchFamily="34" charset="0"/>
              </a:rPr>
              <a:t>Addition of precipitation and flooding within analyses</a:t>
            </a:r>
          </a:p>
        </p:txBody>
      </p:sp>
      <p:sp>
        <p:nvSpPr>
          <p:cNvPr id="19" name="TextBox 18">
            <a:extLst>
              <a:ext uri="{FF2B5EF4-FFF2-40B4-BE49-F238E27FC236}">
                <a16:creationId xmlns:a16="http://schemas.microsoft.com/office/drawing/2014/main" id="{B4C68FA7-F61A-F89C-AFC7-F2B9B98108EA}"/>
              </a:ext>
            </a:extLst>
          </p:cNvPr>
          <p:cNvSpPr txBox="1"/>
          <p:nvPr/>
        </p:nvSpPr>
        <p:spPr>
          <a:xfrm>
            <a:off x="3286763" y="5247808"/>
            <a:ext cx="2395271" cy="707886"/>
          </a:xfrm>
          <a:prstGeom prst="rect">
            <a:avLst/>
          </a:prstGeom>
          <a:noFill/>
        </p:spPr>
        <p:txBody>
          <a:bodyPr wrap="none" rtlCol="0">
            <a:spAutoFit/>
          </a:bodyPr>
          <a:lstStyle/>
          <a:p>
            <a:pPr algn="ctr"/>
            <a:r>
              <a:rPr lang="en-US" sz="2000" b="1" dirty="0">
                <a:latin typeface="Franklin Gothic Medium" panose="020B0603020102020204" pitchFamily="34" charset="0"/>
              </a:rPr>
              <a:t>Agricultural Losses: </a:t>
            </a:r>
          </a:p>
          <a:p>
            <a:pPr algn="ctr"/>
            <a:r>
              <a:rPr lang="en-US" sz="2000" b="1" dirty="0">
                <a:latin typeface="Franklin Gothic Medium" panose="020B0603020102020204" pitchFamily="34" charset="0"/>
              </a:rPr>
              <a:t>~$138 million</a:t>
            </a:r>
          </a:p>
        </p:txBody>
      </p:sp>
      <p:sp>
        <p:nvSpPr>
          <p:cNvPr id="20" name="TextBox 19">
            <a:extLst>
              <a:ext uri="{FF2B5EF4-FFF2-40B4-BE49-F238E27FC236}">
                <a16:creationId xmlns:a16="http://schemas.microsoft.com/office/drawing/2014/main" id="{888C0E74-4522-8C26-2AD2-F6A5BAA837F8}"/>
              </a:ext>
            </a:extLst>
          </p:cNvPr>
          <p:cNvSpPr txBox="1"/>
          <p:nvPr/>
        </p:nvSpPr>
        <p:spPr>
          <a:xfrm>
            <a:off x="6241037" y="5247808"/>
            <a:ext cx="2395271" cy="707886"/>
          </a:xfrm>
          <a:prstGeom prst="rect">
            <a:avLst/>
          </a:prstGeom>
          <a:noFill/>
        </p:spPr>
        <p:txBody>
          <a:bodyPr wrap="none" rtlCol="0">
            <a:spAutoFit/>
          </a:bodyPr>
          <a:lstStyle/>
          <a:p>
            <a:pPr algn="ctr"/>
            <a:r>
              <a:rPr lang="en-US" sz="2000" b="1" dirty="0">
                <a:latin typeface="Franklin Gothic Medium" panose="020B0603020102020204" pitchFamily="34" charset="0"/>
              </a:rPr>
              <a:t>Agricultural Losses: </a:t>
            </a:r>
          </a:p>
          <a:p>
            <a:pPr algn="ctr"/>
            <a:r>
              <a:rPr lang="en-US" sz="2000" b="1" dirty="0">
                <a:latin typeface="Franklin Gothic Medium" panose="020B0603020102020204" pitchFamily="34" charset="0"/>
              </a:rPr>
              <a:t>~$1.035 billion</a:t>
            </a:r>
          </a:p>
        </p:txBody>
      </p:sp>
      <p:sp>
        <p:nvSpPr>
          <p:cNvPr id="21" name="TextBox 20">
            <a:extLst>
              <a:ext uri="{FF2B5EF4-FFF2-40B4-BE49-F238E27FC236}">
                <a16:creationId xmlns:a16="http://schemas.microsoft.com/office/drawing/2014/main" id="{BD951909-08EA-D50D-836E-8C86C50F5241}"/>
              </a:ext>
            </a:extLst>
          </p:cNvPr>
          <p:cNvSpPr txBox="1"/>
          <p:nvPr/>
        </p:nvSpPr>
        <p:spPr>
          <a:xfrm>
            <a:off x="9275684" y="5247808"/>
            <a:ext cx="2395271" cy="707886"/>
          </a:xfrm>
          <a:prstGeom prst="rect">
            <a:avLst/>
          </a:prstGeom>
          <a:noFill/>
        </p:spPr>
        <p:txBody>
          <a:bodyPr wrap="none" rtlCol="0">
            <a:spAutoFit/>
          </a:bodyPr>
          <a:lstStyle/>
          <a:p>
            <a:pPr algn="ctr"/>
            <a:r>
              <a:rPr lang="en-US" sz="2000" b="1" dirty="0">
                <a:latin typeface="Franklin Gothic Medium" panose="020B0603020102020204" pitchFamily="34" charset="0"/>
              </a:rPr>
              <a:t>Agricultural Losses: </a:t>
            </a:r>
          </a:p>
          <a:p>
            <a:pPr algn="ctr"/>
            <a:r>
              <a:rPr lang="en-US" sz="2000" b="1" dirty="0">
                <a:latin typeface="Franklin Gothic Medium" panose="020B0603020102020204" pitchFamily="34" charset="0"/>
              </a:rPr>
              <a:t>~$276 million</a:t>
            </a:r>
          </a:p>
        </p:txBody>
      </p:sp>
      <p:sp>
        <p:nvSpPr>
          <p:cNvPr id="22" name="TextBox 21">
            <a:extLst>
              <a:ext uri="{FF2B5EF4-FFF2-40B4-BE49-F238E27FC236}">
                <a16:creationId xmlns:a16="http://schemas.microsoft.com/office/drawing/2014/main" id="{398A56A1-020A-9F67-011F-A55879A61CE4}"/>
              </a:ext>
            </a:extLst>
          </p:cNvPr>
          <p:cNvSpPr txBox="1"/>
          <p:nvPr/>
        </p:nvSpPr>
        <p:spPr>
          <a:xfrm>
            <a:off x="121305" y="4330830"/>
            <a:ext cx="2914391" cy="830997"/>
          </a:xfrm>
          <a:prstGeom prst="rect">
            <a:avLst/>
          </a:prstGeom>
          <a:noFill/>
        </p:spPr>
        <p:txBody>
          <a:bodyPr wrap="square" rtlCol="0">
            <a:spAutoFit/>
          </a:bodyPr>
          <a:lstStyle/>
          <a:p>
            <a:pPr marL="111125" indent="-111125">
              <a:buFont typeface="Arial" panose="020B0604020202020204" pitchFamily="34" charset="0"/>
              <a:buChar char="•"/>
            </a:pPr>
            <a:r>
              <a:rPr lang="en-US" sz="1600" dirty="0">
                <a:latin typeface="Franklin Gothic Medium" panose="020B0603020102020204" pitchFamily="34" charset="0"/>
              </a:rPr>
              <a:t>First assessment for UF/IFAS</a:t>
            </a:r>
          </a:p>
          <a:p>
            <a:pPr marL="111125" indent="-111125">
              <a:buFont typeface="Arial" panose="020B0604020202020204" pitchFamily="34" charset="0"/>
              <a:buChar char="•"/>
            </a:pPr>
            <a:r>
              <a:rPr lang="en-US" sz="1600" dirty="0">
                <a:latin typeface="Franklin Gothic Medium" panose="020B0603020102020204" pitchFamily="34" charset="0"/>
              </a:rPr>
              <a:t>Windshield surveys</a:t>
            </a:r>
          </a:p>
          <a:p>
            <a:pPr marL="111125" indent="-111125">
              <a:buFont typeface="Arial" panose="020B0604020202020204" pitchFamily="34" charset="0"/>
              <a:buChar char="•"/>
            </a:pPr>
            <a:r>
              <a:rPr lang="en-US" sz="1600" dirty="0">
                <a:latin typeface="Franklin Gothic Medium" panose="020B0603020102020204" pitchFamily="34" charset="0"/>
              </a:rPr>
              <a:t>Strong assumptions on loss %</a:t>
            </a:r>
          </a:p>
        </p:txBody>
      </p:sp>
      <p:sp>
        <p:nvSpPr>
          <p:cNvPr id="23" name="TextBox 22">
            <a:extLst>
              <a:ext uri="{FF2B5EF4-FFF2-40B4-BE49-F238E27FC236}">
                <a16:creationId xmlns:a16="http://schemas.microsoft.com/office/drawing/2014/main" id="{7F2D1404-34EB-3B3B-312B-3C1190D72D79}"/>
              </a:ext>
            </a:extLst>
          </p:cNvPr>
          <p:cNvSpPr txBox="1"/>
          <p:nvPr/>
        </p:nvSpPr>
        <p:spPr>
          <a:xfrm>
            <a:off x="3014390" y="4327504"/>
            <a:ext cx="2940019" cy="584775"/>
          </a:xfrm>
          <a:prstGeom prst="rect">
            <a:avLst/>
          </a:prstGeom>
          <a:noFill/>
        </p:spPr>
        <p:txBody>
          <a:bodyPr wrap="square" rtlCol="0">
            <a:spAutoFit/>
          </a:bodyPr>
          <a:lstStyle/>
          <a:p>
            <a:pPr marL="111125" indent="-111125">
              <a:buFont typeface="Arial" panose="020B0604020202020204" pitchFamily="34" charset="0"/>
              <a:buChar char="•"/>
            </a:pPr>
            <a:r>
              <a:rPr lang="en-US" sz="1600" dirty="0">
                <a:latin typeface="Franklin Gothic Medium" panose="020B0603020102020204" pitchFamily="34" charset="0"/>
              </a:rPr>
              <a:t>Harmonized collection of data</a:t>
            </a:r>
          </a:p>
          <a:p>
            <a:pPr marL="111125" indent="-111125">
              <a:buFont typeface="Arial" panose="020B0604020202020204" pitchFamily="34" charset="0"/>
              <a:buChar char="•"/>
            </a:pPr>
            <a:r>
              <a:rPr lang="en-US" sz="1600" dirty="0">
                <a:latin typeface="Franklin Gothic Medium" panose="020B0603020102020204" pitchFamily="34" charset="0"/>
              </a:rPr>
              <a:t>Struggles with power/internet</a:t>
            </a:r>
          </a:p>
        </p:txBody>
      </p:sp>
      <p:sp>
        <p:nvSpPr>
          <p:cNvPr id="24" name="TextBox 23">
            <a:extLst>
              <a:ext uri="{FF2B5EF4-FFF2-40B4-BE49-F238E27FC236}">
                <a16:creationId xmlns:a16="http://schemas.microsoft.com/office/drawing/2014/main" id="{E31B9472-B66A-027A-4737-BA27C052D6CE}"/>
              </a:ext>
            </a:extLst>
          </p:cNvPr>
          <p:cNvSpPr txBox="1"/>
          <p:nvPr/>
        </p:nvSpPr>
        <p:spPr>
          <a:xfrm>
            <a:off x="8922935" y="4327504"/>
            <a:ext cx="3100770" cy="584775"/>
          </a:xfrm>
          <a:prstGeom prst="rect">
            <a:avLst/>
          </a:prstGeom>
          <a:noFill/>
        </p:spPr>
        <p:txBody>
          <a:bodyPr wrap="square" rtlCol="0">
            <a:spAutoFit/>
          </a:bodyPr>
          <a:lstStyle/>
          <a:p>
            <a:pPr marL="111125" indent="-111125">
              <a:buFont typeface="Arial" panose="020B0604020202020204" pitchFamily="34" charset="0"/>
              <a:buChar char="•"/>
            </a:pPr>
            <a:r>
              <a:rPr lang="en-US" sz="1600" dirty="0">
                <a:latin typeface="Franklin Gothic Medium" panose="020B0603020102020204" pitchFamily="34" charset="0"/>
              </a:rPr>
              <a:t>Additional survey improvements</a:t>
            </a:r>
          </a:p>
          <a:p>
            <a:pPr marL="111125" indent="-111125">
              <a:buFont typeface="Arial" panose="020B0604020202020204" pitchFamily="34" charset="0"/>
              <a:buChar char="•"/>
            </a:pPr>
            <a:r>
              <a:rPr lang="en-US" sz="1600" dirty="0">
                <a:latin typeface="Franklin Gothic Medium" panose="020B0603020102020204" pitchFamily="34" charset="0"/>
              </a:rPr>
              <a:t>Spanish translations</a:t>
            </a:r>
          </a:p>
        </p:txBody>
      </p:sp>
      <p:sp>
        <p:nvSpPr>
          <p:cNvPr id="25" name="TextBox 24">
            <a:extLst>
              <a:ext uri="{FF2B5EF4-FFF2-40B4-BE49-F238E27FC236}">
                <a16:creationId xmlns:a16="http://schemas.microsoft.com/office/drawing/2014/main" id="{2E6D9847-C96D-9667-EC70-335456C99EA4}"/>
              </a:ext>
            </a:extLst>
          </p:cNvPr>
          <p:cNvSpPr txBox="1"/>
          <p:nvPr/>
        </p:nvSpPr>
        <p:spPr>
          <a:xfrm>
            <a:off x="3466683" y="6052947"/>
            <a:ext cx="4531806" cy="646331"/>
          </a:xfrm>
          <a:prstGeom prst="rect">
            <a:avLst/>
          </a:prstGeom>
          <a:noFill/>
        </p:spPr>
        <p:txBody>
          <a:bodyPr wrap="square" rtlCol="0">
            <a:spAutoFit/>
          </a:bodyPr>
          <a:lstStyle/>
          <a:p>
            <a:pPr algn="ctr"/>
            <a:r>
              <a:rPr lang="en-US" b="1" dirty="0">
                <a:solidFill>
                  <a:srgbClr val="FF0000"/>
                </a:solidFill>
              </a:rPr>
              <a:t>Losses should not be compared across events due to changes in methodology over time.</a:t>
            </a:r>
          </a:p>
        </p:txBody>
      </p:sp>
    </p:spTree>
    <p:extLst>
      <p:ext uri="{BB962C8B-B14F-4D97-AF65-F5344CB8AC3E}">
        <p14:creationId xmlns:p14="http://schemas.microsoft.com/office/powerpoint/2010/main" val="226628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anim calcmode="lin" valueType="num">
                                      <p:cBhvr>
                                        <p:cTn id="79" dur="1000" fill="hold"/>
                                        <p:tgtEl>
                                          <p:spTgt spid="3"/>
                                        </p:tgtEl>
                                        <p:attrNameLst>
                                          <p:attrName>ppt_x</p:attrName>
                                        </p:attrNameLst>
                                      </p:cBhvr>
                                      <p:tavLst>
                                        <p:tav tm="0">
                                          <p:val>
                                            <p:strVal val="#ppt_x"/>
                                          </p:val>
                                        </p:tav>
                                        <p:tav tm="100000">
                                          <p:val>
                                            <p:strVal val="#ppt_x"/>
                                          </p:val>
                                        </p:tav>
                                      </p:tavLst>
                                    </p:anim>
                                    <p:anim calcmode="lin" valueType="num">
                                      <p:cBhvr>
                                        <p:cTn id="80" dur="1000" fill="hold"/>
                                        <p:tgtEl>
                                          <p:spTgt spid="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1000"/>
                                        <p:tgtEl>
                                          <p:spTgt spid="21"/>
                                        </p:tgtEl>
                                      </p:cBhvr>
                                    </p:animEffect>
                                    <p:anim calcmode="lin" valueType="num">
                                      <p:cBhvr>
                                        <p:cTn id="94" dur="1000" fill="hold"/>
                                        <p:tgtEl>
                                          <p:spTgt spid="21"/>
                                        </p:tgtEl>
                                        <p:attrNameLst>
                                          <p:attrName>ppt_x</p:attrName>
                                        </p:attrNameLst>
                                      </p:cBhvr>
                                      <p:tavLst>
                                        <p:tav tm="0">
                                          <p:val>
                                            <p:strVal val="#ppt_x"/>
                                          </p:val>
                                        </p:tav>
                                        <p:tav tm="100000">
                                          <p:val>
                                            <p:strVal val="#ppt_x"/>
                                          </p:val>
                                        </p:tav>
                                      </p:tavLst>
                                    </p:anim>
                                    <p:anim calcmode="lin" valueType="num">
                                      <p:cBhvr>
                                        <p:cTn id="9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4" grpId="0"/>
      <p:bldP spid="11" grpId="0"/>
      <p:bldP spid="13" grpId="0"/>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524AA44D-652B-2739-8104-575C57943211}"/>
            </a:ext>
          </a:extLst>
        </p:cNvPr>
        <p:cNvGrpSpPr/>
        <p:nvPr/>
      </p:nvGrpSpPr>
      <p:grpSpPr>
        <a:xfrm>
          <a:off x="0" y="0"/>
          <a:ext cx="0" cy="0"/>
          <a:chOff x="0" y="0"/>
          <a:chExt cx="0" cy="0"/>
        </a:xfrm>
      </p:grpSpPr>
      <p:pic>
        <p:nvPicPr>
          <p:cNvPr id="140" name="Google Shape;140;p29">
            <a:extLst>
              <a:ext uri="{FF2B5EF4-FFF2-40B4-BE49-F238E27FC236}">
                <a16:creationId xmlns:a16="http://schemas.microsoft.com/office/drawing/2014/main" id="{437DBD88-73C0-79B2-8610-0D9C73B040E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2396765">
            <a:off x="4824562" y="2915943"/>
            <a:ext cx="1713699" cy="1091431"/>
          </a:xfrm>
          <a:prstGeom prst="parallelogram">
            <a:avLst>
              <a:gd name="adj" fmla="val 40197"/>
            </a:avLst>
          </a:prstGeom>
          <a:noFill/>
          <a:ln w="9525" cap="flat" cmpd="sng">
            <a:noFill/>
            <a:prstDash val="solid"/>
            <a:round/>
            <a:headEnd type="none" w="sm" len="sm"/>
            <a:tailEnd type="none" w="sm" len="sm"/>
          </a:ln>
        </p:spPr>
      </p:pic>
      <p:pic>
        <p:nvPicPr>
          <p:cNvPr id="14" name="Picture 13" descr="A map of the state of florida&#10;&#10;Description automatically generated">
            <a:extLst>
              <a:ext uri="{FF2B5EF4-FFF2-40B4-BE49-F238E27FC236}">
                <a16:creationId xmlns:a16="http://schemas.microsoft.com/office/drawing/2014/main" id="{89DF2312-EA25-2B4E-242B-DAC9430D1F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520000">
            <a:off x="4886244" y="2006816"/>
            <a:ext cx="1636323" cy="1159309"/>
          </a:xfrm>
          <a:prstGeom prst="parallelogram">
            <a:avLst/>
          </a:prstGeom>
        </p:spPr>
      </p:pic>
      <p:sp>
        <p:nvSpPr>
          <p:cNvPr id="145" name="Google Shape;145;p29">
            <a:extLst>
              <a:ext uri="{FF2B5EF4-FFF2-40B4-BE49-F238E27FC236}">
                <a16:creationId xmlns:a16="http://schemas.microsoft.com/office/drawing/2014/main" id="{58412CD7-A338-C1DA-5AD6-D6467780E20C}"/>
              </a:ext>
            </a:extLst>
          </p:cNvPr>
          <p:cNvSpPr txBox="1"/>
          <p:nvPr/>
        </p:nvSpPr>
        <p:spPr>
          <a:xfrm>
            <a:off x="8603270" y="1709911"/>
            <a:ext cx="1594513" cy="307777"/>
          </a:xfrm>
          <a:prstGeom prst="rect">
            <a:avLst/>
          </a:prstGeom>
          <a:noFill/>
          <a:ln>
            <a:noFill/>
          </a:ln>
        </p:spPr>
        <p:txBody>
          <a:bodyPr spcFirstLastPara="1" wrap="square" lIns="91425" tIns="45700" rIns="91425" bIns="45700" anchor="t" anchorCtr="0">
            <a:spAutoFit/>
          </a:bodyPr>
          <a:lstStyle/>
          <a:p>
            <a:r>
              <a:rPr lang="en-US" b="1">
                <a:solidFill>
                  <a:srgbClr val="17365D"/>
                </a:solidFill>
              </a:rPr>
              <a:t>Event Data</a:t>
            </a:r>
          </a:p>
        </p:txBody>
      </p:sp>
      <p:sp>
        <p:nvSpPr>
          <p:cNvPr id="146" name="Google Shape;146;p29">
            <a:extLst>
              <a:ext uri="{FF2B5EF4-FFF2-40B4-BE49-F238E27FC236}">
                <a16:creationId xmlns:a16="http://schemas.microsoft.com/office/drawing/2014/main" id="{D08D6237-D31A-0CE0-00C4-FB73A1AE1C72}"/>
              </a:ext>
            </a:extLst>
          </p:cNvPr>
          <p:cNvSpPr txBox="1"/>
          <p:nvPr/>
        </p:nvSpPr>
        <p:spPr>
          <a:xfrm>
            <a:off x="6896362" y="1327341"/>
            <a:ext cx="2438867" cy="276959"/>
          </a:xfrm>
          <a:prstGeom prst="rect">
            <a:avLst/>
          </a:prstGeom>
          <a:noFill/>
          <a:ln>
            <a:noFill/>
          </a:ln>
        </p:spPr>
        <p:txBody>
          <a:bodyPr spcFirstLastPara="1" wrap="square" lIns="91425" tIns="45700" rIns="91425" bIns="45700" anchor="t" anchorCtr="0">
            <a:spAutoFit/>
          </a:bodyPr>
          <a:lstStyle/>
          <a:p>
            <a:r>
              <a:rPr lang="en-US" sz="1200" b="1">
                <a:solidFill>
                  <a:srgbClr val="17365D"/>
                </a:solidFill>
              </a:rPr>
              <a:t>Wind Speed</a:t>
            </a:r>
          </a:p>
        </p:txBody>
      </p:sp>
      <p:sp>
        <p:nvSpPr>
          <p:cNvPr id="149" name="Google Shape;149;p29">
            <a:extLst>
              <a:ext uri="{FF2B5EF4-FFF2-40B4-BE49-F238E27FC236}">
                <a16:creationId xmlns:a16="http://schemas.microsoft.com/office/drawing/2014/main" id="{447C051C-1894-0FE4-2B7A-B166D8BE6042}"/>
              </a:ext>
            </a:extLst>
          </p:cNvPr>
          <p:cNvSpPr/>
          <p:nvPr/>
        </p:nvSpPr>
        <p:spPr>
          <a:xfrm>
            <a:off x="8051981" y="881968"/>
            <a:ext cx="487983" cy="1975128"/>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endParaRPr>
          </a:p>
        </p:txBody>
      </p:sp>
      <p:sp>
        <p:nvSpPr>
          <p:cNvPr id="150" name="Google Shape;150;p29">
            <a:extLst>
              <a:ext uri="{FF2B5EF4-FFF2-40B4-BE49-F238E27FC236}">
                <a16:creationId xmlns:a16="http://schemas.microsoft.com/office/drawing/2014/main" id="{C9775027-8895-69BC-F56E-9AD0AC247A90}"/>
              </a:ext>
            </a:extLst>
          </p:cNvPr>
          <p:cNvSpPr txBox="1"/>
          <p:nvPr/>
        </p:nvSpPr>
        <p:spPr>
          <a:xfrm>
            <a:off x="6752007" y="3372832"/>
            <a:ext cx="1357103" cy="646290"/>
          </a:xfrm>
          <a:prstGeom prst="rect">
            <a:avLst/>
          </a:prstGeom>
          <a:noFill/>
          <a:ln>
            <a:noFill/>
          </a:ln>
        </p:spPr>
        <p:txBody>
          <a:bodyPr spcFirstLastPara="1" wrap="square" lIns="91425" tIns="45700" rIns="91425" bIns="45700" anchor="t" anchorCtr="0">
            <a:spAutoFit/>
          </a:bodyPr>
          <a:lstStyle/>
          <a:p>
            <a:pPr algn="ctr"/>
            <a:r>
              <a:rPr lang="en-US" sz="1200" b="1">
                <a:solidFill>
                  <a:srgbClr val="17365D"/>
                </a:solidFill>
              </a:rPr>
              <a:t>Crops, Livestock,</a:t>
            </a:r>
          </a:p>
          <a:p>
            <a:pPr algn="ctr"/>
            <a:r>
              <a:rPr lang="en-US" sz="1200" b="1">
                <a:solidFill>
                  <a:srgbClr val="17365D"/>
                </a:solidFill>
              </a:rPr>
              <a:t>Aquaculture</a:t>
            </a:r>
          </a:p>
        </p:txBody>
      </p:sp>
      <p:pic>
        <p:nvPicPr>
          <p:cNvPr id="152" name="Google Shape;152;p29">
            <a:extLst>
              <a:ext uri="{FF2B5EF4-FFF2-40B4-BE49-F238E27FC236}">
                <a16:creationId xmlns:a16="http://schemas.microsoft.com/office/drawing/2014/main" id="{775F257A-8490-1560-425D-531BD8DE269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823469" y="4335961"/>
            <a:ext cx="487983" cy="453342"/>
          </a:xfrm>
          <a:prstGeom prst="rect">
            <a:avLst/>
          </a:prstGeom>
          <a:noFill/>
          <a:ln>
            <a:noFill/>
          </a:ln>
        </p:spPr>
      </p:pic>
      <p:pic>
        <p:nvPicPr>
          <p:cNvPr id="153" name="Google Shape;153;p29">
            <a:extLst>
              <a:ext uri="{FF2B5EF4-FFF2-40B4-BE49-F238E27FC236}">
                <a16:creationId xmlns:a16="http://schemas.microsoft.com/office/drawing/2014/main" id="{15B010A7-6BF9-8829-35F6-54658386037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23395" y="4323698"/>
            <a:ext cx="491559" cy="456665"/>
          </a:xfrm>
          <a:prstGeom prst="rect">
            <a:avLst/>
          </a:prstGeom>
          <a:noFill/>
          <a:ln>
            <a:noFill/>
          </a:ln>
        </p:spPr>
      </p:pic>
      <p:pic>
        <p:nvPicPr>
          <p:cNvPr id="154" name="Google Shape;154;p29">
            <a:extLst>
              <a:ext uri="{FF2B5EF4-FFF2-40B4-BE49-F238E27FC236}">
                <a16:creationId xmlns:a16="http://schemas.microsoft.com/office/drawing/2014/main" id="{D88C77D4-5492-AD36-1E21-003701911BF6}"/>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64132" y="5546228"/>
            <a:ext cx="681555" cy="633173"/>
          </a:xfrm>
          <a:prstGeom prst="rect">
            <a:avLst/>
          </a:prstGeom>
          <a:noFill/>
          <a:ln>
            <a:noFill/>
          </a:ln>
        </p:spPr>
      </p:pic>
      <p:sp>
        <p:nvSpPr>
          <p:cNvPr id="155" name="Google Shape;155;p29">
            <a:extLst>
              <a:ext uri="{FF2B5EF4-FFF2-40B4-BE49-F238E27FC236}">
                <a16:creationId xmlns:a16="http://schemas.microsoft.com/office/drawing/2014/main" id="{8AEB1D80-198C-2AE1-EF3B-14E193641AF5}"/>
              </a:ext>
            </a:extLst>
          </p:cNvPr>
          <p:cNvSpPr txBox="1"/>
          <p:nvPr/>
        </p:nvSpPr>
        <p:spPr>
          <a:xfrm>
            <a:off x="4598456" y="4818049"/>
            <a:ext cx="1307740" cy="461624"/>
          </a:xfrm>
          <a:prstGeom prst="rect">
            <a:avLst/>
          </a:prstGeom>
          <a:noFill/>
          <a:ln>
            <a:noFill/>
          </a:ln>
        </p:spPr>
        <p:txBody>
          <a:bodyPr spcFirstLastPara="1" wrap="square" lIns="91425" tIns="45700" rIns="91425" bIns="45700" anchor="t" anchorCtr="0">
            <a:spAutoFit/>
          </a:bodyPr>
          <a:lstStyle/>
          <a:p>
            <a:r>
              <a:rPr lang="en-US" sz="1200" b="1">
                <a:solidFill>
                  <a:srgbClr val="17365D"/>
                </a:solidFill>
              </a:rPr>
              <a:t>Crop Growth Stage</a:t>
            </a:r>
          </a:p>
        </p:txBody>
      </p:sp>
      <p:sp>
        <p:nvSpPr>
          <p:cNvPr id="156" name="Google Shape;156;p29">
            <a:extLst>
              <a:ext uri="{FF2B5EF4-FFF2-40B4-BE49-F238E27FC236}">
                <a16:creationId xmlns:a16="http://schemas.microsoft.com/office/drawing/2014/main" id="{C2F1E3CD-2F2B-26F1-AE2F-992EE2B3E735}"/>
              </a:ext>
            </a:extLst>
          </p:cNvPr>
          <p:cNvSpPr txBox="1"/>
          <p:nvPr/>
        </p:nvSpPr>
        <p:spPr>
          <a:xfrm>
            <a:off x="5738691" y="4822284"/>
            <a:ext cx="1307740" cy="276959"/>
          </a:xfrm>
          <a:prstGeom prst="rect">
            <a:avLst/>
          </a:prstGeom>
          <a:noFill/>
          <a:ln>
            <a:noFill/>
          </a:ln>
        </p:spPr>
        <p:txBody>
          <a:bodyPr spcFirstLastPara="1" wrap="square" lIns="91425" tIns="45700" rIns="91425" bIns="45700" anchor="t" anchorCtr="0">
            <a:spAutoFit/>
          </a:bodyPr>
          <a:lstStyle/>
          <a:p>
            <a:r>
              <a:rPr lang="en-US" sz="1200" b="1">
                <a:solidFill>
                  <a:srgbClr val="17365D"/>
                </a:solidFill>
              </a:rPr>
              <a:t>Value Per Acre</a:t>
            </a:r>
          </a:p>
        </p:txBody>
      </p:sp>
      <p:sp>
        <p:nvSpPr>
          <p:cNvPr id="157" name="Google Shape;157;p29">
            <a:extLst>
              <a:ext uri="{FF2B5EF4-FFF2-40B4-BE49-F238E27FC236}">
                <a16:creationId xmlns:a16="http://schemas.microsoft.com/office/drawing/2014/main" id="{6209AE45-CDCB-961A-9C06-93507F2685C9}"/>
              </a:ext>
            </a:extLst>
          </p:cNvPr>
          <p:cNvSpPr txBox="1"/>
          <p:nvPr/>
        </p:nvSpPr>
        <p:spPr>
          <a:xfrm>
            <a:off x="5343829" y="5740695"/>
            <a:ext cx="1379005" cy="461624"/>
          </a:xfrm>
          <a:prstGeom prst="rect">
            <a:avLst/>
          </a:prstGeom>
          <a:noFill/>
          <a:ln>
            <a:noFill/>
          </a:ln>
        </p:spPr>
        <p:txBody>
          <a:bodyPr spcFirstLastPara="1" wrap="square" lIns="91425" tIns="45700" rIns="91425" bIns="45700" anchor="t" anchorCtr="0">
            <a:spAutoFit/>
          </a:bodyPr>
          <a:lstStyle/>
          <a:p>
            <a:r>
              <a:rPr lang="en-US" sz="1200" b="1">
                <a:solidFill>
                  <a:srgbClr val="17365D"/>
                </a:solidFill>
              </a:rPr>
              <a:t>Loss Percentage</a:t>
            </a:r>
          </a:p>
        </p:txBody>
      </p:sp>
      <p:sp>
        <p:nvSpPr>
          <p:cNvPr id="158" name="Google Shape;158;p29">
            <a:extLst>
              <a:ext uri="{FF2B5EF4-FFF2-40B4-BE49-F238E27FC236}">
                <a16:creationId xmlns:a16="http://schemas.microsoft.com/office/drawing/2014/main" id="{FB4A14A1-2438-9E36-38B5-F512DFC442D7}"/>
              </a:ext>
            </a:extLst>
          </p:cNvPr>
          <p:cNvSpPr/>
          <p:nvPr/>
        </p:nvSpPr>
        <p:spPr>
          <a:xfrm>
            <a:off x="8051981" y="2955520"/>
            <a:ext cx="487983" cy="2425283"/>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endParaRPr>
          </a:p>
        </p:txBody>
      </p:sp>
      <p:sp>
        <p:nvSpPr>
          <p:cNvPr id="159" name="Google Shape;159;p29">
            <a:extLst>
              <a:ext uri="{FF2B5EF4-FFF2-40B4-BE49-F238E27FC236}">
                <a16:creationId xmlns:a16="http://schemas.microsoft.com/office/drawing/2014/main" id="{338A87D9-22F8-3B77-AF69-A2A8FDAEDC17}"/>
              </a:ext>
            </a:extLst>
          </p:cNvPr>
          <p:cNvSpPr txBox="1"/>
          <p:nvPr/>
        </p:nvSpPr>
        <p:spPr>
          <a:xfrm>
            <a:off x="8525154" y="4014205"/>
            <a:ext cx="1293001" cy="523180"/>
          </a:xfrm>
          <a:prstGeom prst="rect">
            <a:avLst/>
          </a:prstGeom>
          <a:noFill/>
          <a:ln>
            <a:noFill/>
          </a:ln>
        </p:spPr>
        <p:txBody>
          <a:bodyPr spcFirstLastPara="1" wrap="square" lIns="91425" tIns="45700" rIns="91425" bIns="45700" anchor="t" anchorCtr="0">
            <a:spAutoFit/>
          </a:bodyPr>
          <a:lstStyle/>
          <a:p>
            <a:pPr algn="ctr"/>
            <a:r>
              <a:rPr lang="en-US" b="1">
                <a:solidFill>
                  <a:srgbClr val="17365D"/>
                </a:solidFill>
              </a:rPr>
              <a:t>Baseline Data</a:t>
            </a:r>
          </a:p>
        </p:txBody>
      </p:sp>
      <p:sp>
        <p:nvSpPr>
          <p:cNvPr id="162" name="Google Shape;162;p29">
            <a:extLst>
              <a:ext uri="{FF2B5EF4-FFF2-40B4-BE49-F238E27FC236}">
                <a16:creationId xmlns:a16="http://schemas.microsoft.com/office/drawing/2014/main" id="{0F184055-D8A8-574E-5EB6-2057FA4AAEC4}"/>
              </a:ext>
            </a:extLst>
          </p:cNvPr>
          <p:cNvSpPr txBox="1"/>
          <p:nvPr/>
        </p:nvSpPr>
        <p:spPr>
          <a:xfrm>
            <a:off x="10417160" y="2709874"/>
            <a:ext cx="1564215" cy="954067"/>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US" b="1">
                <a:solidFill>
                  <a:srgbClr val="17365D"/>
                </a:solidFill>
              </a:rPr>
              <a:t>Statewide estimates of agricultural</a:t>
            </a:r>
            <a:r>
              <a:rPr lang="zh-CN" altLang="en-US" b="1">
                <a:solidFill>
                  <a:srgbClr val="17365D"/>
                </a:solidFill>
              </a:rPr>
              <a:t> </a:t>
            </a:r>
            <a:r>
              <a:rPr lang="en-US" altLang="zh-CN" b="1">
                <a:solidFill>
                  <a:srgbClr val="17365D"/>
                </a:solidFill>
              </a:rPr>
              <a:t>losses</a:t>
            </a:r>
            <a:endParaRPr lang="en-US" b="1">
              <a:solidFill>
                <a:srgbClr val="17365D"/>
              </a:solidFill>
            </a:endParaRPr>
          </a:p>
        </p:txBody>
      </p:sp>
      <p:sp>
        <p:nvSpPr>
          <p:cNvPr id="163" name="Google Shape;163;p29">
            <a:extLst>
              <a:ext uri="{FF2B5EF4-FFF2-40B4-BE49-F238E27FC236}">
                <a16:creationId xmlns:a16="http://schemas.microsoft.com/office/drawing/2014/main" id="{A141AD39-10FA-AC6E-7E07-55A099D9495E}"/>
              </a:ext>
            </a:extLst>
          </p:cNvPr>
          <p:cNvSpPr/>
          <p:nvPr/>
        </p:nvSpPr>
        <p:spPr>
          <a:xfrm>
            <a:off x="10514091" y="2412069"/>
            <a:ext cx="1347943" cy="1538764"/>
          </a:xfrm>
          <a:prstGeom prst="rect">
            <a:avLst/>
          </a:prstGeom>
          <a:noFill/>
          <a:ln w="3810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endParaRPr>
          </a:p>
        </p:txBody>
      </p:sp>
      <p:grpSp>
        <p:nvGrpSpPr>
          <p:cNvPr id="164" name="Google Shape;164;p29">
            <a:extLst>
              <a:ext uri="{FF2B5EF4-FFF2-40B4-BE49-F238E27FC236}">
                <a16:creationId xmlns:a16="http://schemas.microsoft.com/office/drawing/2014/main" id="{51ECD1C6-B018-6F8A-A88A-EBFF791D792A}"/>
              </a:ext>
            </a:extLst>
          </p:cNvPr>
          <p:cNvGrpSpPr/>
          <p:nvPr/>
        </p:nvGrpSpPr>
        <p:grpSpPr>
          <a:xfrm>
            <a:off x="6833049" y="4530012"/>
            <a:ext cx="315108" cy="93120"/>
            <a:chOff x="6768445" y="1998482"/>
            <a:chExt cx="1003416" cy="247558"/>
          </a:xfrm>
        </p:grpSpPr>
        <p:sp>
          <p:nvSpPr>
            <p:cNvPr id="165" name="Google Shape;165;p29">
              <a:extLst>
                <a:ext uri="{FF2B5EF4-FFF2-40B4-BE49-F238E27FC236}">
                  <a16:creationId xmlns:a16="http://schemas.microsoft.com/office/drawing/2014/main" id="{0844DF95-9A87-83FE-8964-15746E1D30AA}"/>
                </a:ext>
              </a:extLst>
            </p:cNvPr>
            <p:cNvSpPr/>
            <p:nvPr/>
          </p:nvSpPr>
          <p:spPr>
            <a:xfrm>
              <a:off x="6768445" y="1998482"/>
              <a:ext cx="286018" cy="238679"/>
            </a:xfrm>
            <a:prstGeom prst="ellipse">
              <a:avLst/>
            </a:prstGeom>
            <a:solidFill>
              <a:schemeClr val="accent1"/>
            </a:solidFill>
            <a:ln w="9525" cap="flat" cmpd="sng">
              <a:solidFill>
                <a:schemeClr val="dk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a:solidFill>
                  <a:schemeClr val="lt1"/>
                </a:solidFill>
              </a:endParaRPr>
            </a:p>
          </p:txBody>
        </p:sp>
        <p:sp>
          <p:nvSpPr>
            <p:cNvPr id="166" name="Google Shape;166;p29">
              <a:extLst>
                <a:ext uri="{FF2B5EF4-FFF2-40B4-BE49-F238E27FC236}">
                  <a16:creationId xmlns:a16="http://schemas.microsoft.com/office/drawing/2014/main" id="{C904405E-9E1D-7E64-692C-27B0D567E791}"/>
                </a:ext>
              </a:extLst>
            </p:cNvPr>
            <p:cNvSpPr/>
            <p:nvPr/>
          </p:nvSpPr>
          <p:spPr>
            <a:xfrm>
              <a:off x="7127144" y="2007361"/>
              <a:ext cx="286018" cy="238679"/>
            </a:xfrm>
            <a:prstGeom prst="ellipse">
              <a:avLst/>
            </a:prstGeom>
            <a:solidFill>
              <a:schemeClr val="accent1"/>
            </a:solidFill>
            <a:ln w="9525" cap="flat" cmpd="sng">
              <a:solidFill>
                <a:schemeClr val="dk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a:solidFill>
                  <a:schemeClr val="lt1"/>
                </a:solidFill>
              </a:endParaRPr>
            </a:p>
          </p:txBody>
        </p:sp>
        <p:sp>
          <p:nvSpPr>
            <p:cNvPr id="167" name="Google Shape;167;p29">
              <a:extLst>
                <a:ext uri="{FF2B5EF4-FFF2-40B4-BE49-F238E27FC236}">
                  <a16:creationId xmlns:a16="http://schemas.microsoft.com/office/drawing/2014/main" id="{A31C9899-E8F6-DFCC-9B92-CB5675C576BE}"/>
                </a:ext>
              </a:extLst>
            </p:cNvPr>
            <p:cNvSpPr/>
            <p:nvPr/>
          </p:nvSpPr>
          <p:spPr>
            <a:xfrm>
              <a:off x="7485843" y="2007361"/>
              <a:ext cx="286018" cy="238679"/>
            </a:xfrm>
            <a:prstGeom prst="ellipse">
              <a:avLst/>
            </a:prstGeom>
            <a:solidFill>
              <a:schemeClr val="accent1"/>
            </a:solidFill>
            <a:ln w="9525" cap="flat" cmpd="sng">
              <a:solidFill>
                <a:schemeClr val="dk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a:solidFill>
                  <a:schemeClr val="lt1"/>
                </a:solidFill>
              </a:endParaRPr>
            </a:p>
          </p:txBody>
        </p:sp>
      </p:grpSp>
      <p:sp>
        <p:nvSpPr>
          <p:cNvPr id="169" name="Google Shape;169;p29">
            <a:extLst>
              <a:ext uri="{FF2B5EF4-FFF2-40B4-BE49-F238E27FC236}">
                <a16:creationId xmlns:a16="http://schemas.microsoft.com/office/drawing/2014/main" id="{6980170B-5DB7-976E-F5CA-CC503DEBB01E}"/>
              </a:ext>
            </a:extLst>
          </p:cNvPr>
          <p:cNvSpPr txBox="1"/>
          <p:nvPr/>
        </p:nvSpPr>
        <p:spPr>
          <a:xfrm>
            <a:off x="7291478" y="5733885"/>
            <a:ext cx="1964658" cy="307777"/>
          </a:xfrm>
          <a:prstGeom prst="rect">
            <a:avLst/>
          </a:prstGeom>
          <a:noFill/>
          <a:ln>
            <a:noFill/>
          </a:ln>
        </p:spPr>
        <p:txBody>
          <a:bodyPr spcFirstLastPara="1" wrap="square" lIns="91425" tIns="45700" rIns="91425" bIns="45700" anchor="t" anchorCtr="0">
            <a:spAutoFit/>
          </a:bodyPr>
          <a:lstStyle/>
          <a:p>
            <a:r>
              <a:rPr lang="en-US" b="1">
                <a:solidFill>
                  <a:srgbClr val="17365D"/>
                </a:solidFill>
              </a:rPr>
              <a:t>Survey</a:t>
            </a:r>
            <a:r>
              <a:rPr lang="en-US" altLang="zh-CN" b="1">
                <a:solidFill>
                  <a:srgbClr val="17365D"/>
                </a:solidFill>
              </a:rPr>
              <a:t>s</a:t>
            </a:r>
            <a:r>
              <a:rPr lang="en-US" b="1">
                <a:solidFill>
                  <a:srgbClr val="17365D"/>
                </a:solidFill>
              </a:rPr>
              <a:t> and </a:t>
            </a:r>
            <a:r>
              <a:rPr lang="en-US" altLang="zh-CN" b="1">
                <a:solidFill>
                  <a:srgbClr val="17365D"/>
                </a:solidFill>
              </a:rPr>
              <a:t>Reports</a:t>
            </a:r>
            <a:endParaRPr lang="en-US" b="1">
              <a:solidFill>
                <a:srgbClr val="17365D"/>
              </a:solidFill>
            </a:endParaRPr>
          </a:p>
        </p:txBody>
      </p:sp>
      <p:sp>
        <p:nvSpPr>
          <p:cNvPr id="170" name="Google Shape;170;p29">
            <a:extLst>
              <a:ext uri="{FF2B5EF4-FFF2-40B4-BE49-F238E27FC236}">
                <a16:creationId xmlns:a16="http://schemas.microsoft.com/office/drawing/2014/main" id="{1E2FB1D4-FFE5-DECA-F4A2-B5FFCFA72C3A}"/>
              </a:ext>
            </a:extLst>
          </p:cNvPr>
          <p:cNvSpPr/>
          <p:nvPr/>
        </p:nvSpPr>
        <p:spPr>
          <a:xfrm>
            <a:off x="9544915" y="881967"/>
            <a:ext cx="895922" cy="5786932"/>
          </a:xfrm>
          <a:prstGeom prst="rightBrace">
            <a:avLst>
              <a:gd name="adj1" fmla="val 8333"/>
              <a:gd name="adj2" fmla="val 38813"/>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endParaRPr>
          </a:p>
        </p:txBody>
      </p:sp>
      <p:sp>
        <p:nvSpPr>
          <p:cNvPr id="2" name="Right Arrow 1">
            <a:extLst>
              <a:ext uri="{FF2B5EF4-FFF2-40B4-BE49-F238E27FC236}">
                <a16:creationId xmlns:a16="http://schemas.microsoft.com/office/drawing/2014/main" id="{646164A9-77C5-4D5B-0433-C028726340C1}"/>
              </a:ext>
            </a:extLst>
          </p:cNvPr>
          <p:cNvSpPr/>
          <p:nvPr/>
        </p:nvSpPr>
        <p:spPr>
          <a:xfrm rot="10800000">
            <a:off x="6750004" y="5794193"/>
            <a:ext cx="364268" cy="1455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Google Shape;143;p29">
            <a:extLst>
              <a:ext uri="{FF2B5EF4-FFF2-40B4-BE49-F238E27FC236}">
                <a16:creationId xmlns:a16="http://schemas.microsoft.com/office/drawing/2014/main" id="{BCC4F963-AF66-4B80-FBB2-BA2AB12D02C4}"/>
              </a:ext>
            </a:extLst>
          </p:cNvPr>
          <p:cNvSpPr txBox="1"/>
          <p:nvPr/>
        </p:nvSpPr>
        <p:spPr>
          <a:xfrm>
            <a:off x="144655" y="169313"/>
            <a:ext cx="11695289" cy="411162"/>
          </a:xfrm>
          <a:prstGeom prst="rect">
            <a:avLst/>
          </a:prstGeom>
          <a:noFill/>
          <a:ln>
            <a:noFill/>
          </a:ln>
        </p:spPr>
        <p:txBody>
          <a:bodyPr spcFirstLastPara="1" wrap="square" lIns="91425" tIns="45700" rIns="91425" bIns="45700" anchor="ctr" anchorCtr="0">
            <a:noAutofit/>
          </a:bodyPr>
          <a:lstStyle/>
          <a:p>
            <a:pPr algn="ctr">
              <a:buClr>
                <a:srgbClr val="17365D"/>
              </a:buClr>
              <a:buSzPts val="2400"/>
            </a:pPr>
            <a:r>
              <a:rPr lang="en-US" altLang="zh-CN" sz="3200" b="1" dirty="0">
                <a:solidFill>
                  <a:srgbClr val="17365D"/>
                </a:solidFill>
                <a:latin typeface="+mj-lt"/>
                <a:ea typeface="Calibri"/>
                <a:cs typeface="Calibri"/>
                <a:sym typeface="Calibri"/>
              </a:rPr>
              <a:t>Methodology for Estimating Agricultural Losses</a:t>
            </a:r>
            <a:endParaRPr lang="en-US" sz="3200" b="1" dirty="0">
              <a:solidFill>
                <a:srgbClr val="17365D"/>
              </a:solidFill>
              <a:latin typeface="+mj-lt"/>
              <a:ea typeface="Calibri"/>
              <a:cs typeface="Calibri"/>
              <a:sym typeface="Calibri"/>
            </a:endParaRPr>
          </a:p>
        </p:txBody>
      </p:sp>
      <p:sp>
        <p:nvSpPr>
          <p:cNvPr id="7" name="Google Shape;146;p29">
            <a:extLst>
              <a:ext uri="{FF2B5EF4-FFF2-40B4-BE49-F238E27FC236}">
                <a16:creationId xmlns:a16="http://schemas.microsoft.com/office/drawing/2014/main" id="{7DD59FF8-DF04-6383-1F10-196FF20CD77C}"/>
              </a:ext>
            </a:extLst>
          </p:cNvPr>
          <p:cNvSpPr txBox="1"/>
          <p:nvPr/>
        </p:nvSpPr>
        <p:spPr>
          <a:xfrm>
            <a:off x="6893660" y="1910976"/>
            <a:ext cx="2438867" cy="276959"/>
          </a:xfrm>
          <a:prstGeom prst="rect">
            <a:avLst/>
          </a:prstGeom>
          <a:noFill/>
          <a:ln>
            <a:noFill/>
          </a:ln>
        </p:spPr>
        <p:txBody>
          <a:bodyPr spcFirstLastPara="1" wrap="square" lIns="91425" tIns="45700" rIns="91425" bIns="45700" anchor="t" anchorCtr="0">
            <a:spAutoFit/>
          </a:bodyPr>
          <a:lstStyle/>
          <a:p>
            <a:r>
              <a:rPr lang="en-US" sz="1200" b="1" dirty="0">
                <a:solidFill>
                  <a:srgbClr val="17365D"/>
                </a:solidFill>
              </a:rPr>
              <a:t>Precipitation</a:t>
            </a:r>
          </a:p>
        </p:txBody>
      </p:sp>
      <p:sp>
        <p:nvSpPr>
          <p:cNvPr id="8" name="Google Shape;146;p29">
            <a:extLst>
              <a:ext uri="{FF2B5EF4-FFF2-40B4-BE49-F238E27FC236}">
                <a16:creationId xmlns:a16="http://schemas.microsoft.com/office/drawing/2014/main" id="{1D44C82A-FE22-78A9-CC70-F3AC70C2948B}"/>
              </a:ext>
            </a:extLst>
          </p:cNvPr>
          <p:cNvSpPr txBox="1"/>
          <p:nvPr/>
        </p:nvSpPr>
        <p:spPr>
          <a:xfrm>
            <a:off x="6893660" y="2588629"/>
            <a:ext cx="2438867" cy="276959"/>
          </a:xfrm>
          <a:prstGeom prst="rect">
            <a:avLst/>
          </a:prstGeom>
          <a:noFill/>
          <a:ln>
            <a:noFill/>
          </a:ln>
        </p:spPr>
        <p:txBody>
          <a:bodyPr spcFirstLastPara="1" wrap="square" lIns="91425" tIns="45700" rIns="91425" bIns="45700" anchor="t" anchorCtr="0">
            <a:spAutoFit/>
          </a:bodyPr>
          <a:lstStyle/>
          <a:p>
            <a:r>
              <a:rPr lang="en-US" sz="1200" b="1">
                <a:solidFill>
                  <a:srgbClr val="17365D"/>
                </a:solidFill>
              </a:rPr>
              <a:t>Flood Depth</a:t>
            </a:r>
          </a:p>
        </p:txBody>
      </p:sp>
      <p:pic>
        <p:nvPicPr>
          <p:cNvPr id="10" name="Picture 9" descr="A map of florida showing the temperature of the sun&#10;&#10;Description automatically generated">
            <a:extLst>
              <a:ext uri="{FF2B5EF4-FFF2-40B4-BE49-F238E27FC236}">
                <a16:creationId xmlns:a16="http://schemas.microsoft.com/office/drawing/2014/main" id="{3E27A311-9FC1-32C4-6C84-E34D97B97CB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400000">
            <a:off x="4945854" y="1400306"/>
            <a:ext cx="1569369" cy="1221392"/>
          </a:xfrm>
          <a:prstGeom prst="parallelogram">
            <a:avLst/>
          </a:prstGeom>
        </p:spPr>
      </p:pic>
      <p:pic>
        <p:nvPicPr>
          <p:cNvPr id="5" name="Picture 4" descr="A map of florida with a map of the state&#10;&#10;Description automatically generated">
            <a:extLst>
              <a:ext uri="{FF2B5EF4-FFF2-40B4-BE49-F238E27FC236}">
                <a16:creationId xmlns:a16="http://schemas.microsoft.com/office/drawing/2014/main" id="{0A927E86-2390-38E4-6071-92DFE87AC95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520000">
            <a:off x="4967530" y="834743"/>
            <a:ext cx="1648776" cy="1268446"/>
          </a:xfrm>
          <a:prstGeom prst="parallelogram">
            <a:avLst/>
          </a:prstGeom>
        </p:spPr>
      </p:pic>
      <p:pic>
        <p:nvPicPr>
          <p:cNvPr id="9" name="Picture 8" descr="A close-up of blue text&#10;&#10;Description automatically generated">
            <a:extLst>
              <a:ext uri="{FF2B5EF4-FFF2-40B4-BE49-F238E27FC236}">
                <a16:creationId xmlns:a16="http://schemas.microsoft.com/office/drawing/2014/main" id="{7A92E123-D915-3544-2332-90A55E9832DF}"/>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80148" y="1766169"/>
            <a:ext cx="3747990" cy="830056"/>
          </a:xfrm>
          <a:prstGeom prst="rect">
            <a:avLst/>
          </a:prstGeom>
        </p:spPr>
      </p:pic>
      <p:pic>
        <p:nvPicPr>
          <p:cNvPr id="11" name="Picture 10" descr="https://upload.wikimedia.org/wikipedia/commons/thumb/d/db/FAO_logo.svg/1200px-FAO_logo.svg.png">
            <a:extLst>
              <a:ext uri="{FF2B5EF4-FFF2-40B4-BE49-F238E27FC236}">
                <a16:creationId xmlns:a16="http://schemas.microsoft.com/office/drawing/2014/main" id="{4301D234-E0D1-FBFC-F357-ACC5663D79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1282" y="4184927"/>
            <a:ext cx="2182906" cy="2174883"/>
          </a:xfrm>
          <a:prstGeom prst="rect">
            <a:avLst/>
          </a:prstGeom>
        </p:spPr>
      </p:pic>
      <p:sp>
        <p:nvSpPr>
          <p:cNvPr id="12" name="Google Shape;159;p29">
            <a:extLst>
              <a:ext uri="{FF2B5EF4-FFF2-40B4-BE49-F238E27FC236}">
                <a16:creationId xmlns:a16="http://schemas.microsoft.com/office/drawing/2014/main" id="{F6837DD6-2A65-8504-F26D-C98B86EC5EC4}"/>
              </a:ext>
            </a:extLst>
          </p:cNvPr>
          <p:cNvSpPr txBox="1"/>
          <p:nvPr/>
        </p:nvSpPr>
        <p:spPr>
          <a:xfrm>
            <a:off x="-92170" y="3330645"/>
            <a:ext cx="4497883" cy="523180"/>
          </a:xfrm>
          <a:prstGeom prst="rect">
            <a:avLst/>
          </a:prstGeom>
          <a:noFill/>
          <a:ln>
            <a:noFill/>
          </a:ln>
        </p:spPr>
        <p:txBody>
          <a:bodyPr spcFirstLastPara="1" wrap="square" lIns="91425" tIns="45700" rIns="91425" bIns="45700" anchor="t" anchorCtr="0">
            <a:spAutoFit/>
          </a:bodyPr>
          <a:lstStyle/>
          <a:p>
            <a:pPr algn="ctr"/>
            <a:r>
              <a:rPr lang="en-US" b="1" dirty="0">
                <a:solidFill>
                  <a:srgbClr val="17365D"/>
                </a:solidFill>
              </a:rPr>
              <a:t>Adapted from:</a:t>
            </a:r>
          </a:p>
          <a:p>
            <a:pPr algn="ctr"/>
            <a:r>
              <a:rPr lang="en-US" dirty="0">
                <a:solidFill>
                  <a:srgbClr val="17365D"/>
                </a:solidFill>
              </a:rPr>
              <a:t>FAO Damage and Loss Methodology</a:t>
            </a:r>
            <a:endParaRPr lang="en-US" dirty="0"/>
          </a:p>
        </p:txBody>
      </p:sp>
    </p:spTree>
    <p:extLst>
      <p:ext uri="{BB962C8B-B14F-4D97-AF65-F5344CB8AC3E}">
        <p14:creationId xmlns:p14="http://schemas.microsoft.com/office/powerpoint/2010/main" val="3250288050"/>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834</TotalTime>
  <Words>4289</Words>
  <Application>Microsoft Office PowerPoint</Application>
  <PresentationFormat>Widescreen</PresentationFormat>
  <Paragraphs>690</Paragraphs>
  <Slides>40</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 Narrow</vt:lpstr>
      <vt:lpstr>Arial</vt:lpstr>
      <vt:lpstr>Calibri</vt:lpstr>
      <vt:lpstr>Calibri,Sans-Serif</vt:lpstr>
      <vt:lpstr>Courier New</vt:lpstr>
      <vt:lpstr>Franklin Gothic Medium</vt:lpstr>
      <vt:lpstr>Helvetica</vt:lpstr>
      <vt:lpstr>Helvetica Neue</vt:lpstr>
      <vt:lpstr>Noto Sans Symbols</vt:lpstr>
      <vt:lpstr>Symbol</vt:lpstr>
      <vt:lpstr>Times New Roman</vt:lpstr>
      <vt:lpstr>Wingdings</vt:lpstr>
      <vt:lpstr>1_Office Theme</vt:lpstr>
      <vt:lpstr>Agricultural Impacts of Disaster Events and Data Tools for Threat Assessment</vt:lpstr>
      <vt:lpstr>UF/IFAS Economic Impact Analysis Program</vt:lpstr>
      <vt:lpstr>Regional Economic Analysis https://go.ufl.edu/eiap</vt:lpstr>
      <vt:lpstr>Disaster Impact Analysis https://go.ufl.edu/disasters </vt:lpstr>
      <vt:lpstr>UF/IFAS Involvement in Disaster Assessment </vt:lpstr>
      <vt:lpstr>Many Types of Agricultural Assets at Risk</vt:lpstr>
      <vt:lpstr>Important Considerations for Measuring  Agricultural Impacts of Disaster Events</vt:lpstr>
      <vt:lpstr>Previous Work on Tropical Cyclones</vt:lpstr>
      <vt:lpstr>PowerPoint Presentation</vt:lpstr>
      <vt:lpstr>PowerPoint Presentation</vt:lpstr>
      <vt:lpstr>Survey Design</vt:lpstr>
      <vt:lpstr>Overview of 2024 Atlantic Hurricane Season in Florida</vt:lpstr>
      <vt:lpstr>Hurricane Debby Characteristics</vt:lpstr>
      <vt:lpstr>Hurricane Helene Characteristics</vt:lpstr>
      <vt:lpstr>Hurricane Milton Characteristics</vt:lpstr>
      <vt:lpstr>Florida Agricultural Lands Impacted in 2024</vt:lpstr>
      <vt:lpstr>PowerPoint Presentation</vt:lpstr>
      <vt:lpstr>Estimated Agricultural Losses due to 2024 Atlantic Hurricane Season in Florida</vt:lpstr>
      <vt:lpstr>Compound Disasters: Florida Agricultural Lands Impacted by Multiple Hurricanes in 2024</vt:lpstr>
      <vt:lpstr>Asset and production damage</vt:lpstr>
      <vt:lpstr>What else is not included?</vt:lpstr>
      <vt:lpstr>Data Tools for Threat Assessment</vt:lpstr>
      <vt:lpstr>PowerPoint Presentation</vt:lpstr>
      <vt:lpstr>PowerPoint Presentation</vt:lpstr>
      <vt:lpstr>Florida’s Agriculture and Food System Fast Facts</vt:lpstr>
      <vt:lpstr>New UF/IFAS Disaster-Related Resources</vt:lpstr>
      <vt:lpstr>Opportunities to learn more</vt:lpstr>
      <vt:lpstr>Opportunities to learn more</vt:lpstr>
      <vt:lpstr>PowerPoint Presentation</vt:lpstr>
      <vt:lpstr>PowerPoint Presentation</vt:lpstr>
      <vt:lpstr>Florida Agricultural Baseline Database</vt:lpstr>
      <vt:lpstr>Crops - Distribution and Acreage</vt:lpstr>
      <vt:lpstr>Crops - Value Per Acre</vt:lpstr>
      <vt:lpstr>Crops - Seasonality</vt:lpstr>
      <vt:lpstr>Livestock and Aquaculture</vt:lpstr>
      <vt:lpstr>Livestock and Aquaculture</vt:lpstr>
      <vt:lpstr>Assets - Agricultural Building &amp; Value</vt:lpstr>
      <vt:lpstr>Assets - Machinery and Equipment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Qiao, Xiaohui</dc:creator>
  <cp:lastModifiedBy>Court,Christa</cp:lastModifiedBy>
  <cp:revision>90</cp:revision>
  <dcterms:created xsi:type="dcterms:W3CDTF">2023-04-17T10:03:54Z</dcterms:created>
  <dcterms:modified xsi:type="dcterms:W3CDTF">2025-05-29T12:06:09Z</dcterms:modified>
</cp:coreProperties>
</file>